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57" r:id="rId3"/>
    <p:sldId id="258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3" r:id="rId13"/>
  </p:sldIdLst>
  <p:sldSz cx="10693400" cy="75628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AD0"/>
    <a:srgbClr val="FEA32F"/>
    <a:srgbClr val="43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686" autoAdjust="0"/>
  </p:normalViewPr>
  <p:slideViewPr>
    <p:cSldViewPr>
      <p:cViewPr varScale="1">
        <p:scale>
          <a:sx n="63" d="100"/>
          <a:sy n="63" d="100"/>
        </p:scale>
        <p:origin x="1386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6688-7D4E-4F62-9C25-C1D7D3410568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C0E54-4E12-443C-867C-5303A08FC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7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577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13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56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05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06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77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72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96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75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7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82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6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089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39" y="0"/>
                </a:moveTo>
                <a:lnTo>
                  <a:pt x="0" y="0"/>
                </a:lnTo>
                <a:lnTo>
                  <a:pt x="0" y="7560056"/>
                </a:lnTo>
                <a:lnTo>
                  <a:pt x="10691939" y="7560056"/>
                </a:lnTo>
                <a:lnTo>
                  <a:pt x="10691939" y="0"/>
                </a:lnTo>
                <a:close/>
              </a:path>
            </a:pathLst>
          </a:custGeom>
          <a:solidFill>
            <a:srgbClr val="308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179" y="1048117"/>
            <a:ext cx="9561040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491" y="1804848"/>
            <a:ext cx="9472417" cy="1986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089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5" Type="http://schemas.openxmlformats.org/officeDocument/2006/relationships/image" Target="../media/image7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Relationship Id="rId14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9.png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5149215"/>
            <a:ext cx="9829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ИНДИВИДУАЛЬНЫЕ</a:t>
            </a:r>
            <a:r>
              <a:rPr lang="ru-RU"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ИНВЕСТИЦИОННЫЕ </a:t>
            </a:r>
            <a:r>
              <a:rPr sz="3200" dirty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СЧЕТА </a:t>
            </a:r>
            <a:endParaRPr lang="ru-RU" sz="3200" dirty="0" smtClean="0">
              <a:solidFill>
                <a:srgbClr val="43657F"/>
              </a:solidFill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 algn="ctr">
              <a:lnSpc>
                <a:spcPct val="100000"/>
              </a:lnSpc>
            </a:pP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 </a:t>
            </a:r>
            <a:r>
              <a:rPr sz="3200" dirty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ФОНДОВОМ РЫНКЕ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46" y="6296025"/>
            <a:ext cx="3392308" cy="995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0"/>
          <a:stretch/>
        </p:blipFill>
        <p:spPr>
          <a:xfrm>
            <a:off x="0" y="-28576"/>
            <a:ext cx="10693400" cy="48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70452" y="4322598"/>
            <a:ext cx="1226185" cy="0"/>
          </a:xfrm>
          <a:custGeom>
            <a:avLst/>
            <a:gdLst/>
            <a:ahLst/>
            <a:cxnLst/>
            <a:rect l="l" t="t" r="r" b="b"/>
            <a:pathLst>
              <a:path w="1226184">
                <a:moveTo>
                  <a:pt x="0" y="0"/>
                </a:moveTo>
                <a:lnTo>
                  <a:pt x="1225689" y="0"/>
                </a:lnTo>
              </a:path>
            </a:pathLst>
          </a:custGeom>
          <a:ln w="12700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9016" y="5228602"/>
            <a:ext cx="1107440" cy="0"/>
          </a:xfrm>
          <a:custGeom>
            <a:avLst/>
            <a:gdLst/>
            <a:ahLst/>
            <a:cxnLst/>
            <a:rect l="l" t="t" r="r" b="b"/>
            <a:pathLst>
              <a:path w="1107439">
                <a:moveTo>
                  <a:pt x="0" y="0"/>
                </a:moveTo>
                <a:lnTo>
                  <a:pt x="1107262" y="0"/>
                </a:lnTo>
              </a:path>
            </a:pathLst>
          </a:custGeom>
          <a:ln w="12700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8885" y="3902705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8885" y="2845617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8885" y="2174240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8885" y="4728824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71671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0</a:t>
            </a:r>
            <a:endParaRPr spc="-25" dirty="0"/>
          </a:p>
        </p:txBody>
      </p:sp>
      <p:sp>
        <p:nvSpPr>
          <p:cNvPr id="72" name="object 52"/>
          <p:cNvSpPr txBox="1"/>
          <p:nvPr/>
        </p:nvSpPr>
        <p:spPr>
          <a:xfrm>
            <a:off x="581411" y="1048117"/>
            <a:ext cx="87276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События, влияющие на срок существования ИИС 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5" y="1802611"/>
            <a:ext cx="279400" cy="279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02" y="1802611"/>
            <a:ext cx="279400" cy="2794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994" y="1802611"/>
            <a:ext cx="279400" cy="2794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414" y="1802611"/>
            <a:ext cx="279400" cy="2794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85" y="4940360"/>
            <a:ext cx="241300" cy="2413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885" y="4066872"/>
            <a:ext cx="241300" cy="2413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885" y="3011746"/>
            <a:ext cx="241300" cy="2413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400" y="3239331"/>
            <a:ext cx="342900" cy="3556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3400" y="4134612"/>
            <a:ext cx="355600" cy="3556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3400" y="5076825"/>
            <a:ext cx="355600" cy="3556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8718" y="4130530"/>
            <a:ext cx="787400" cy="3937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1525" y="2971998"/>
            <a:ext cx="1778000" cy="787400"/>
          </a:xfrm>
          <a:prstGeom prst="rect">
            <a:avLst/>
          </a:prstGeom>
        </p:spPr>
      </p:pic>
      <p:sp>
        <p:nvSpPr>
          <p:cNvPr id="99" name="object 6"/>
          <p:cNvSpPr txBox="1"/>
          <p:nvPr/>
        </p:nvSpPr>
        <p:spPr>
          <a:xfrm>
            <a:off x="899609" y="3011746"/>
            <a:ext cx="160910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Перевод ИИС между профучастниками, смена вида счёта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1" name="object 6"/>
          <p:cNvSpPr txBox="1"/>
          <p:nvPr/>
        </p:nvSpPr>
        <p:spPr>
          <a:xfrm>
            <a:off x="899609" y="4037274"/>
            <a:ext cx="16091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Смена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типа вычета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3" name="object 6"/>
          <p:cNvSpPr txBox="1"/>
          <p:nvPr/>
        </p:nvSpPr>
        <p:spPr>
          <a:xfrm>
            <a:off x="899609" y="4918664"/>
            <a:ext cx="16091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Смерть владельца </a:t>
            </a:r>
            <a:endParaRPr lang="en-US" sz="1200" dirty="0" smtClean="0">
              <a:latin typeface="HeliosLight" panose="020B0403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ИИС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4038" y="1825415"/>
            <a:ext cx="127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Продолжается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50097" y="1825415"/>
            <a:ext cx="127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Прекращается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57921" y="1825415"/>
            <a:ext cx="755379" cy="28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9" name="object 6"/>
          <p:cNvSpPr txBox="1"/>
          <p:nvPr/>
        </p:nvSpPr>
        <p:spPr>
          <a:xfrm>
            <a:off x="899609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Событие</a:t>
            </a:r>
          </a:p>
        </p:txBody>
      </p:sp>
      <p:sp>
        <p:nvSpPr>
          <p:cNvPr id="111" name="object 6"/>
          <p:cNvSpPr txBox="1"/>
          <p:nvPr/>
        </p:nvSpPr>
        <p:spPr>
          <a:xfrm>
            <a:off x="2917233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Пример</a:t>
            </a:r>
          </a:p>
        </p:txBody>
      </p:sp>
      <p:sp>
        <p:nvSpPr>
          <p:cNvPr id="112" name="object 6"/>
          <p:cNvSpPr txBox="1"/>
          <p:nvPr/>
        </p:nvSpPr>
        <p:spPr>
          <a:xfrm>
            <a:off x="5138802" y="2234203"/>
            <a:ext cx="173189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Существование </a:t>
            </a:r>
            <a:r>
              <a:rPr lang="ru-RU" dirty="0" smtClean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ИИС</a:t>
            </a:r>
            <a:endParaRPr lang="ru-RU" dirty="0">
              <a:solidFill>
                <a:srgbClr val="318AD0"/>
              </a:solidFill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113" name="object 6"/>
          <p:cNvSpPr txBox="1"/>
          <p:nvPr/>
        </p:nvSpPr>
        <p:spPr>
          <a:xfrm>
            <a:off x="7119052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Комментарий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10814" y="1825415"/>
            <a:ext cx="303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Доверительный управляющий (ДУ)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88408" y="2878749"/>
            <a:ext cx="389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Допускается одновременное 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существование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старого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 нового ИИС в течение 1 месяца. Информация о закрытии ИИС передается профучастнику, у которого открывается новый 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, в объеме, определяемом ФНС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988409" y="4854940"/>
            <a:ext cx="389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 случае смерти владельца ИИС имущество 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 будет передано наследникам без </a:t>
            </a:r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</a:t>
            </a:r>
            <a:r>
              <a:rPr lang="en-US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</a:t>
            </a:r>
          </a:p>
          <a:p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ния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налога. Имущество передается </a:t>
            </a:r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наследни</a:t>
            </a:r>
            <a:r>
              <a:rPr lang="en-US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</a:t>
            </a: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ку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, который может распорядится им по своему усмотрению, в </a:t>
            </a:r>
            <a:r>
              <a:rPr lang="ru-RU" sz="12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т.ч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. внести на собственный ИИС</a:t>
            </a:r>
          </a:p>
        </p:txBody>
      </p:sp>
      <p:sp>
        <p:nvSpPr>
          <p:cNvPr id="39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Группа 41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3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latin typeface="Helios" panose="020B0504020202020204" pitchFamily="34" charset="0"/>
              </a:rPr>
              <a:t>Общие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вопросы</a:t>
            </a:r>
          </a:p>
        </p:txBody>
      </p:sp>
      <p:sp>
        <p:nvSpPr>
          <p:cNvPr id="19" name="object 19"/>
          <p:cNvSpPr/>
          <p:nvPr/>
        </p:nvSpPr>
        <p:spPr>
          <a:xfrm>
            <a:off x="10271672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1</a:t>
            </a:r>
            <a:endParaRPr spc="-25" dirty="0"/>
          </a:p>
        </p:txBody>
      </p:sp>
      <p:sp>
        <p:nvSpPr>
          <p:cNvPr id="21" name="object 30"/>
          <p:cNvSpPr txBox="1"/>
          <p:nvPr/>
        </p:nvSpPr>
        <p:spPr>
          <a:xfrm>
            <a:off x="1319240" y="2228131"/>
            <a:ext cx="6358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Возможен ли частичный вывод средств с ИИС?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2" name="object 30"/>
          <p:cNvSpPr txBox="1"/>
          <p:nvPr/>
        </p:nvSpPr>
        <p:spPr>
          <a:xfrm>
            <a:off x="1620997" y="2606043"/>
            <a:ext cx="50973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Нет.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 случае изъятия части средств инвестором со счета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r>
              <a:rPr lang="en-US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это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будет равносильно расторжению договора на ведение 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2258579"/>
            <a:ext cx="177800" cy="1778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96" y="2436379"/>
            <a:ext cx="368300" cy="266700"/>
          </a:xfrm>
          <a:prstGeom prst="rect">
            <a:avLst/>
          </a:prstGeom>
        </p:spPr>
      </p:pic>
      <p:sp>
        <p:nvSpPr>
          <p:cNvPr id="25" name="object 30"/>
          <p:cNvSpPr txBox="1"/>
          <p:nvPr/>
        </p:nvSpPr>
        <p:spPr>
          <a:xfrm>
            <a:off x="1319239" y="3649386"/>
            <a:ext cx="776430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Можно ли менять вид вычета в течение срока существования ИИС?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6" name="object 30"/>
          <p:cNvSpPr txBox="1"/>
          <p:nvPr/>
        </p:nvSpPr>
        <p:spPr>
          <a:xfrm>
            <a:off x="1620997" y="4027298"/>
            <a:ext cx="59355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Можно.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Но если смена ИИС типа «А» происходит раньше чем через 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3 года, клиент вынужден вернуть в бюджет компенсированные ему налоги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3679834"/>
            <a:ext cx="177800" cy="1778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96" y="3857634"/>
            <a:ext cx="368300" cy="266700"/>
          </a:xfrm>
          <a:prstGeom prst="rect">
            <a:avLst/>
          </a:prstGeom>
        </p:spPr>
      </p:pic>
      <p:sp>
        <p:nvSpPr>
          <p:cNvPr id="29" name="object 30"/>
          <p:cNvSpPr txBox="1"/>
          <p:nvPr/>
        </p:nvSpPr>
        <p:spPr>
          <a:xfrm>
            <a:off x="1319239" y="5032338"/>
            <a:ext cx="776430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Что будет, если сумма поступлений от клиента превысила 1 000 000 рублей в год?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20997" y="5762625"/>
            <a:ext cx="761190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или управляющая компания не смогут зачислить эти денежные средства на ИИС.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Платеж вернут на банковский счет либо зачислят на стандартный брокерский счет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5101089"/>
            <a:ext cx="177800" cy="1778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02" y="5271029"/>
            <a:ext cx="368300" cy="608538"/>
          </a:xfrm>
          <a:prstGeom prst="rect">
            <a:avLst/>
          </a:prstGeom>
        </p:spPr>
      </p:pic>
      <p:sp>
        <p:nvSpPr>
          <p:cNvPr id="34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Группа 31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7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1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6" y="92203"/>
                </a:lnTo>
                <a:lnTo>
                  <a:pt x="704181" y="65164"/>
                </a:lnTo>
                <a:lnTo>
                  <a:pt x="736108" y="42487"/>
                </a:lnTo>
                <a:lnTo>
                  <a:pt x="770679" y="24403"/>
                </a:lnTo>
                <a:lnTo>
                  <a:pt x="807396" y="11141"/>
                </a:lnTo>
                <a:lnTo>
                  <a:pt x="845761" y="2932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Helios" panose="020B0504020202020204" pitchFamily="34" charset="0"/>
              </a:rPr>
              <a:t>Проверка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30" dirty="0">
                <a:latin typeface="Helios" panose="020B0504020202020204" pitchFamily="34" charset="0"/>
              </a:rPr>
              <a:t>«дублика</a:t>
            </a:r>
            <a:r>
              <a:rPr spc="-50" dirty="0">
                <a:latin typeface="Helios" panose="020B0504020202020204" pitchFamily="34" charset="0"/>
              </a:rPr>
              <a:t>т</a:t>
            </a:r>
            <a:r>
              <a:rPr spc="-45" dirty="0">
                <a:latin typeface="Helios" panose="020B0504020202020204" pitchFamily="34" charset="0"/>
              </a:rPr>
              <a:t>ов»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</a:p>
        </p:txBody>
      </p:sp>
      <p:sp>
        <p:nvSpPr>
          <p:cNvPr id="20" name="object 20"/>
          <p:cNvSpPr/>
          <p:nvPr/>
        </p:nvSpPr>
        <p:spPr>
          <a:xfrm>
            <a:off x="1857636" y="2927446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669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0811" y="3927272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5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6271" y="3902608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4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7759" y="3902608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4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27703" y="3877277"/>
            <a:ext cx="8784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4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лиент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50677" y="3888267"/>
            <a:ext cx="8914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Бро</a:t>
            </a:r>
            <a:r>
              <a:rPr sz="1800" b="1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ер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23100" y="3880748"/>
            <a:ext cx="21635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Мос</a:t>
            </a:r>
            <a:r>
              <a:rPr sz="1800" b="1" spc="-5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овская</a:t>
            </a:r>
            <a:r>
              <a:rPr sz="1800" b="1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b="1" spc="-1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би</a:t>
            </a:r>
            <a:r>
              <a:rPr sz="1800" b="1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р</a:t>
            </a:r>
            <a:r>
              <a:rPr sz="1800" b="1" spc="-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жа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271672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2</a:t>
            </a:r>
            <a:endParaRPr spc="-25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229" y="2525421"/>
            <a:ext cx="1054100" cy="10287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363" y="2527803"/>
            <a:ext cx="228600" cy="7874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998" y="3494315"/>
            <a:ext cx="38100" cy="3683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453" y="3544097"/>
            <a:ext cx="38100" cy="381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401" y="3544097"/>
            <a:ext cx="38100" cy="381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998" y="4235032"/>
            <a:ext cx="393700" cy="7306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403" y="4287979"/>
            <a:ext cx="800100" cy="6731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926" y="4342497"/>
            <a:ext cx="736600" cy="6223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9101" y="4165266"/>
            <a:ext cx="749300" cy="795813"/>
          </a:xfrm>
          <a:prstGeom prst="rect">
            <a:avLst/>
          </a:prstGeom>
        </p:spPr>
      </p:pic>
      <p:sp>
        <p:nvSpPr>
          <p:cNvPr id="74" name="object 30"/>
          <p:cNvSpPr txBox="1"/>
          <p:nvPr/>
        </p:nvSpPr>
        <p:spPr>
          <a:xfrm>
            <a:off x="2178565" y="2810306"/>
            <a:ext cx="13866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Клиент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открывает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105" y="2892703"/>
            <a:ext cx="936144" cy="6501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1164" y="2907896"/>
            <a:ext cx="254000" cy="63500"/>
          </a:xfrm>
          <a:prstGeom prst="rect">
            <a:avLst/>
          </a:prstGeom>
        </p:spPr>
      </p:pic>
      <p:sp>
        <p:nvSpPr>
          <p:cNvPr id="77" name="object 20"/>
          <p:cNvSpPr/>
          <p:nvPr/>
        </p:nvSpPr>
        <p:spPr>
          <a:xfrm>
            <a:off x="5039614" y="2927446"/>
            <a:ext cx="153009" cy="106298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669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0"/>
          <p:cNvSpPr txBox="1"/>
          <p:nvPr/>
        </p:nvSpPr>
        <p:spPr>
          <a:xfrm>
            <a:off x="5267105" y="2810305"/>
            <a:ext cx="18943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регистрирует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 клиента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79" name="object 30"/>
          <p:cNvSpPr txBox="1"/>
          <p:nvPr/>
        </p:nvSpPr>
        <p:spPr>
          <a:xfrm>
            <a:off x="8678917" y="2461816"/>
            <a:ext cx="166924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Биржа проверяет клиента брокера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на наличие ИИС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у других брокеров</a:t>
            </a:r>
          </a:p>
        </p:txBody>
      </p:sp>
      <p:sp>
        <p:nvSpPr>
          <p:cNvPr id="80" name="object 30"/>
          <p:cNvSpPr txBox="1"/>
          <p:nvPr/>
        </p:nvSpPr>
        <p:spPr>
          <a:xfrm>
            <a:off x="1649698" y="4709228"/>
            <a:ext cx="220816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предупреждает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клиента о последствиях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наличия дубликата ИИС *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1" name="object 30"/>
          <p:cNvSpPr txBox="1"/>
          <p:nvPr/>
        </p:nvSpPr>
        <p:spPr>
          <a:xfrm>
            <a:off x="5267105" y="4712886"/>
            <a:ext cx="22081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Биржа передает отчет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 существующих 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4" name="object 119"/>
          <p:cNvSpPr txBox="1"/>
          <p:nvPr/>
        </p:nvSpPr>
        <p:spPr>
          <a:xfrm>
            <a:off x="827703" y="6849535"/>
            <a:ext cx="896436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* Открытие нескольких ИИС приведет к тому, что вы не сможете воспользоваться налоговым вычетом ни по одному из них</a:t>
            </a:r>
          </a:p>
        </p:txBody>
      </p:sp>
      <p:sp>
        <p:nvSpPr>
          <p:cNvPr id="85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366" y="2434881"/>
            <a:ext cx="990600" cy="153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4189" y="2434322"/>
            <a:ext cx="1104900" cy="1651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6751" y="2416923"/>
            <a:ext cx="1003300" cy="129540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0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0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293649" y="2668142"/>
            <a:ext cx="225933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400" b="1" spc="5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Э</a:t>
            </a:r>
            <a:r>
              <a:rPr sz="1400" b="1" spc="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1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счет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бро</a:t>
            </a:r>
            <a:r>
              <a:rPr sz="1400" b="1" spc="-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</a:t>
            </a:r>
            <a:r>
              <a:rPr sz="14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ерс</a:t>
            </a:r>
            <a:r>
              <a:rPr sz="1400" b="1" spc="-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кой</a:t>
            </a:r>
            <a:endParaRPr sz="14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>
              <a:lnSpc>
                <a:spcPts val="1490"/>
              </a:lnSpc>
            </a:pPr>
            <a:r>
              <a:rPr sz="1400" b="1" spc="-2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или</a:t>
            </a:r>
            <a:r>
              <a:rPr sz="14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управляющей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-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</a:t>
            </a:r>
            <a:r>
              <a:rPr sz="1400" b="1" spc="-2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омпании</a:t>
            </a:r>
            <a:endParaRPr sz="14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3649" y="3258139"/>
            <a:ext cx="164385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Позволяет вам получить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налоговые льготы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PTSansPro-Light ☞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71673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015" y="4414670"/>
            <a:ext cx="9676130" cy="0"/>
          </a:xfrm>
          <a:custGeom>
            <a:avLst/>
            <a:gdLst/>
            <a:ahLst/>
            <a:cxnLst/>
            <a:rect l="l" t="t" r="r" b="b"/>
            <a:pathLst>
              <a:path w="9676130">
                <a:moveTo>
                  <a:pt x="0" y="0"/>
                </a:moveTo>
                <a:lnTo>
                  <a:pt x="96757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015" y="5535141"/>
            <a:ext cx="9676130" cy="0"/>
          </a:xfrm>
          <a:custGeom>
            <a:avLst/>
            <a:gdLst/>
            <a:ahLst/>
            <a:cxnLst/>
            <a:rect l="l" t="t" r="r" b="b"/>
            <a:pathLst>
              <a:path w="9676130">
                <a:moveTo>
                  <a:pt x="0" y="0"/>
                </a:moveTo>
                <a:lnTo>
                  <a:pt x="96757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0590" y="6003772"/>
            <a:ext cx="163323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У</a:t>
            </a:r>
            <a:r>
              <a:rPr sz="1800" b="1" spc="5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</a:t>
            </a:r>
            <a:r>
              <a:rPr sz="1800" b="1" spc="-1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ловия</a:t>
            </a:r>
            <a:r>
              <a:rPr sz="1800" b="1" spc="-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800" b="1" spc="-2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</a:t>
            </a:r>
            <a:r>
              <a:rPr sz="1800" b="1" spc="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ткрытия</a:t>
            </a:r>
            <a:r>
              <a:rPr sz="1800" b="1" spc="4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800" b="1" spc="1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ИИС:</a:t>
            </a:r>
            <a:endParaRPr sz="18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08267" y="4772025"/>
            <a:ext cx="215493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налоговая льгота на взнос до 400 000 руб. в год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15201" y="3230771"/>
            <a:ext cx="134800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вн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есенные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>
              <a:lnSpc>
                <a:spcPts val="1275"/>
              </a:lnSpc>
            </a:pP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го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ср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</a:t>
            </a:r>
            <a:r>
              <a:rPr sz="12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д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</a:t>
            </a:r>
            <a:r>
              <a:rPr sz="1200" b="1" spc="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тва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b="0" spc="85" dirty="0">
                <a:latin typeface="Helios" panose="020B0504020202020204" pitchFamily="34" charset="0"/>
              </a:rPr>
              <a:t>Ч</a:t>
            </a:r>
            <a:r>
              <a:rPr b="0" spc="35" dirty="0">
                <a:latin typeface="Helios" panose="020B0504020202020204" pitchFamily="34" charset="0"/>
              </a:rPr>
              <a:t>т</a:t>
            </a:r>
            <a:r>
              <a:rPr b="0" spc="-15" dirty="0">
                <a:latin typeface="Helios" panose="020B0504020202020204" pitchFamily="34" charset="0"/>
              </a:rPr>
              <a:t>о</a:t>
            </a:r>
            <a:r>
              <a:rPr b="0" spc="25" dirty="0">
                <a:latin typeface="Helios" panose="020B0504020202020204" pitchFamily="34" charset="0"/>
              </a:rPr>
              <a:t> </a:t>
            </a:r>
            <a:r>
              <a:rPr b="0" spc="10" dirty="0">
                <a:latin typeface="Helios" panose="020B0504020202020204" pitchFamily="34" charset="0"/>
              </a:rPr>
              <a:t>та</a:t>
            </a:r>
            <a:r>
              <a:rPr b="0" spc="-25" dirty="0">
                <a:latin typeface="Helios" panose="020B0504020202020204" pitchFamily="34" charset="0"/>
              </a:rPr>
              <a:t>к</a:t>
            </a:r>
            <a:r>
              <a:rPr b="0" dirty="0">
                <a:latin typeface="Helios" panose="020B0504020202020204" pitchFamily="34" charset="0"/>
              </a:rPr>
              <a:t>ое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-30" dirty="0">
                <a:latin typeface="Helios" panose="020B0504020202020204" pitchFamily="34" charset="0"/>
              </a:rPr>
              <a:t>индивидуальный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-15" dirty="0">
                <a:latin typeface="Helios" panose="020B0504020202020204" pitchFamily="34" charset="0"/>
              </a:rPr>
              <a:t>инв</a:t>
            </a:r>
            <a:r>
              <a:rPr b="0" spc="-30" dirty="0">
                <a:latin typeface="Helios" panose="020B0504020202020204" pitchFamily="34" charset="0"/>
              </a:rPr>
              <a:t>е</a:t>
            </a:r>
            <a:r>
              <a:rPr b="0" spc="15" dirty="0">
                <a:latin typeface="Helios" panose="020B0504020202020204" pitchFamily="34" charset="0"/>
              </a:rPr>
              <a:t>с</a:t>
            </a:r>
            <a:r>
              <a:rPr b="0" spc="-15" dirty="0">
                <a:latin typeface="Helios" panose="020B0504020202020204" pitchFamily="34" charset="0"/>
              </a:rPr>
              <a:t>тиционный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35" dirty="0">
                <a:latin typeface="Helios" panose="020B0504020202020204" pitchFamily="34" charset="0"/>
              </a:rPr>
              <a:t>счет</a:t>
            </a:r>
            <a:r>
              <a:rPr b="0" spc="-20" dirty="0">
                <a:latin typeface="Helios" panose="020B0504020202020204" pitchFamily="34" charset="0"/>
              </a:rPr>
              <a:t> </a:t>
            </a:r>
            <a:r>
              <a:rPr b="0" spc="35" dirty="0">
                <a:solidFill>
                  <a:srgbClr val="FDA22E"/>
                </a:solidFill>
                <a:latin typeface="Helios" panose="020B0504020202020204" pitchFamily="34" charset="0"/>
              </a:rPr>
              <a:t>(ИИС)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723458" y="3413100"/>
            <a:ext cx="741866" cy="378460"/>
            <a:chOff x="7767197" y="3418859"/>
            <a:chExt cx="741866" cy="378460"/>
          </a:xfrm>
        </p:grpSpPr>
        <p:sp>
          <p:nvSpPr>
            <p:cNvPr id="51" name="object 51"/>
            <p:cNvSpPr/>
            <p:nvPr/>
          </p:nvSpPr>
          <p:spPr>
            <a:xfrm>
              <a:off x="8354123" y="3418859"/>
              <a:ext cx="154940" cy="378460"/>
            </a:xfrm>
            <a:custGeom>
              <a:avLst/>
              <a:gdLst/>
              <a:ahLst/>
              <a:cxnLst/>
              <a:rect l="l" t="t" r="r" b="b"/>
              <a:pathLst>
                <a:path w="154940" h="378460">
                  <a:moveTo>
                    <a:pt x="154431" y="378447"/>
                  </a:moveTo>
                  <a:lnTo>
                    <a:pt x="31559" y="378447"/>
                  </a:lnTo>
                  <a:lnTo>
                    <a:pt x="31559" y="246557"/>
                  </a:lnTo>
                  <a:lnTo>
                    <a:pt x="30484" y="233336"/>
                  </a:lnTo>
                  <a:lnTo>
                    <a:pt x="15266" y="197566"/>
                  </a:lnTo>
                  <a:lnTo>
                    <a:pt x="0" y="181051"/>
                  </a:lnTo>
                  <a:lnTo>
                    <a:pt x="9766" y="172091"/>
                  </a:lnTo>
                  <a:lnTo>
                    <a:pt x="28646" y="138139"/>
                  </a:lnTo>
                  <a:lnTo>
                    <a:pt x="31559" y="0"/>
                  </a:lnTo>
                  <a:lnTo>
                    <a:pt x="154431" y="0"/>
                  </a:lnTo>
                </a:path>
              </a:pathLst>
            </a:custGeom>
            <a:ln w="635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67197" y="3600884"/>
              <a:ext cx="587375" cy="0"/>
            </a:xfrm>
            <a:custGeom>
              <a:avLst/>
              <a:gdLst/>
              <a:ahLst/>
              <a:cxnLst/>
              <a:rect l="l" t="t" r="r" b="b"/>
              <a:pathLst>
                <a:path w="587375">
                  <a:moveTo>
                    <a:pt x="5869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8597518" y="3668301"/>
            <a:ext cx="343535" cy="342900"/>
            <a:chOff x="8611116" y="3671804"/>
            <a:chExt cx="343535" cy="342900"/>
          </a:xfrm>
        </p:grpSpPr>
        <p:sp>
          <p:nvSpPr>
            <p:cNvPr id="53" name="object 53"/>
            <p:cNvSpPr/>
            <p:nvPr/>
          </p:nvSpPr>
          <p:spPr>
            <a:xfrm>
              <a:off x="8725305" y="3764005"/>
              <a:ext cx="114935" cy="158750"/>
            </a:xfrm>
            <a:custGeom>
              <a:avLst/>
              <a:gdLst/>
              <a:ahLst/>
              <a:cxnLst/>
              <a:rect l="l" t="t" r="r" b="b"/>
              <a:pathLst>
                <a:path w="114934" h="158750">
                  <a:moveTo>
                    <a:pt x="0" y="158470"/>
                  </a:moveTo>
                  <a:lnTo>
                    <a:pt x="114541" y="0"/>
                  </a:lnTo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94029" y="3860520"/>
              <a:ext cx="46355" cy="62230"/>
            </a:xfrm>
            <a:custGeom>
              <a:avLst/>
              <a:gdLst/>
              <a:ahLst/>
              <a:cxnLst/>
              <a:rect l="l" t="t" r="r" b="b"/>
              <a:pathLst>
                <a:path w="46354" h="62229">
                  <a:moveTo>
                    <a:pt x="22898" y="0"/>
                  </a:moveTo>
                  <a:lnTo>
                    <a:pt x="8105" y="4007"/>
                  </a:lnTo>
                  <a:lnTo>
                    <a:pt x="350" y="13971"/>
                  </a:lnTo>
                  <a:lnTo>
                    <a:pt x="0" y="45008"/>
                  </a:lnTo>
                  <a:lnTo>
                    <a:pt x="5416" y="55953"/>
                  </a:lnTo>
                  <a:lnTo>
                    <a:pt x="18883" y="61691"/>
                  </a:lnTo>
                  <a:lnTo>
                    <a:pt x="35483" y="58664"/>
                  </a:lnTo>
                  <a:lnTo>
                    <a:pt x="44549" y="50489"/>
                  </a:lnTo>
                  <a:lnTo>
                    <a:pt x="45808" y="16941"/>
                  </a:lnTo>
                  <a:lnTo>
                    <a:pt x="40394" y="6000"/>
                  </a:lnTo>
                  <a:lnTo>
                    <a:pt x="26927" y="260"/>
                  </a:lnTo>
                  <a:lnTo>
                    <a:pt x="22898" y="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25307" y="3764005"/>
              <a:ext cx="46355" cy="62230"/>
            </a:xfrm>
            <a:custGeom>
              <a:avLst/>
              <a:gdLst/>
              <a:ahLst/>
              <a:cxnLst/>
              <a:rect l="l" t="t" r="r" b="b"/>
              <a:pathLst>
                <a:path w="46354" h="62229">
                  <a:moveTo>
                    <a:pt x="22898" y="0"/>
                  </a:moveTo>
                  <a:lnTo>
                    <a:pt x="8105" y="4011"/>
                  </a:lnTo>
                  <a:lnTo>
                    <a:pt x="350" y="13974"/>
                  </a:lnTo>
                  <a:lnTo>
                    <a:pt x="0" y="45008"/>
                  </a:lnTo>
                  <a:lnTo>
                    <a:pt x="5416" y="55953"/>
                  </a:lnTo>
                  <a:lnTo>
                    <a:pt x="18883" y="61691"/>
                  </a:lnTo>
                  <a:lnTo>
                    <a:pt x="35483" y="58664"/>
                  </a:lnTo>
                  <a:lnTo>
                    <a:pt x="44549" y="50489"/>
                  </a:lnTo>
                  <a:lnTo>
                    <a:pt x="45808" y="16941"/>
                  </a:lnTo>
                  <a:lnTo>
                    <a:pt x="40394" y="6005"/>
                  </a:lnTo>
                  <a:lnTo>
                    <a:pt x="26927" y="261"/>
                  </a:lnTo>
                  <a:lnTo>
                    <a:pt x="22898" y="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11116" y="3671804"/>
              <a:ext cx="343535" cy="342900"/>
            </a:xfrm>
            <a:custGeom>
              <a:avLst/>
              <a:gdLst/>
              <a:ahLst/>
              <a:cxnLst/>
              <a:rect l="l" t="t" r="r" b="b"/>
              <a:pathLst>
                <a:path w="343534" h="342900">
                  <a:moveTo>
                    <a:pt x="342932" y="171440"/>
                  </a:moveTo>
                  <a:lnTo>
                    <a:pt x="337474" y="214522"/>
                  </a:lnTo>
                  <a:lnTo>
                    <a:pt x="322015" y="253577"/>
                  </a:lnTo>
                  <a:lnTo>
                    <a:pt x="297924" y="287237"/>
                  </a:lnTo>
                  <a:lnTo>
                    <a:pt x="266569" y="314132"/>
                  </a:lnTo>
                  <a:lnTo>
                    <a:pt x="229320" y="332896"/>
                  </a:lnTo>
                  <a:lnTo>
                    <a:pt x="187547" y="342158"/>
                  </a:lnTo>
                  <a:lnTo>
                    <a:pt x="172854" y="342897"/>
                  </a:lnTo>
                  <a:lnTo>
                    <a:pt x="157982" y="342280"/>
                  </a:lnTo>
                  <a:lnTo>
                    <a:pt x="115749" y="333410"/>
                  </a:lnTo>
                  <a:lnTo>
                    <a:pt x="78117" y="315066"/>
                  </a:lnTo>
                  <a:lnTo>
                    <a:pt x="46405" y="288600"/>
                  </a:lnTo>
                  <a:lnTo>
                    <a:pt x="21935" y="255364"/>
                  </a:lnTo>
                  <a:lnTo>
                    <a:pt x="6026" y="216709"/>
                  </a:lnTo>
                  <a:lnTo>
                    <a:pt x="0" y="173988"/>
                  </a:lnTo>
                  <a:lnTo>
                    <a:pt x="611" y="158997"/>
                  </a:lnTo>
                  <a:lnTo>
                    <a:pt x="9418" y="116488"/>
                  </a:lnTo>
                  <a:lnTo>
                    <a:pt x="27644" y="78676"/>
                  </a:lnTo>
                  <a:lnTo>
                    <a:pt x="53948" y="46840"/>
                  </a:lnTo>
                  <a:lnTo>
                    <a:pt x="86994" y="22261"/>
                  </a:lnTo>
                  <a:lnTo>
                    <a:pt x="125440" y="6221"/>
                  </a:lnTo>
                  <a:lnTo>
                    <a:pt x="167948" y="0"/>
                  </a:lnTo>
                  <a:lnTo>
                    <a:pt x="183039" y="605"/>
                  </a:lnTo>
                  <a:lnTo>
                    <a:pt x="225776" y="9358"/>
                  </a:lnTo>
                  <a:lnTo>
                    <a:pt x="263739" y="27482"/>
                  </a:lnTo>
                  <a:lnTo>
                    <a:pt x="295679" y="53651"/>
                  </a:lnTo>
                  <a:lnTo>
                    <a:pt x="320348" y="86535"/>
                  </a:lnTo>
                  <a:lnTo>
                    <a:pt x="336497" y="124806"/>
                  </a:lnTo>
                  <a:lnTo>
                    <a:pt x="342879" y="167137"/>
                  </a:lnTo>
                  <a:lnTo>
                    <a:pt x="342932" y="17144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733640" y="4680148"/>
            <a:ext cx="14707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36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13%</a:t>
            </a:r>
            <a:endParaRPr sz="48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62" name="object 62"/>
          <p:cNvSpPr txBox="1"/>
          <p:nvPr/>
        </p:nvSpPr>
        <p:spPr>
          <a:xfrm>
            <a:off x="3970121" y="4680148"/>
            <a:ext cx="4444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265" dirty="0">
                <a:solidFill>
                  <a:srgbClr val="3089D0"/>
                </a:solidFill>
                <a:latin typeface="PTSansPro-Bold ☞" charset="0"/>
                <a:ea typeface="PTSansPro-Bold ☞" charset="0"/>
                <a:cs typeface="PTSansPro-Bold ☞" charset="0"/>
              </a:rPr>
              <a:t>1</a:t>
            </a:r>
            <a:endParaRPr sz="4800" dirty="0">
              <a:latin typeface="PTSansPro-Bold ☞" charset="0"/>
              <a:ea typeface="PTSansPro-Bold ☞" charset="0"/>
              <a:cs typeface="PTSansPro-Bold ☞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0734" y="4680148"/>
            <a:ext cx="4444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265" dirty="0">
                <a:solidFill>
                  <a:srgbClr val="3089D0"/>
                </a:solidFill>
                <a:latin typeface="PTSansPro-Bold ☞" charset="0"/>
                <a:ea typeface="PTSansPro-Bold ☞" charset="0"/>
                <a:cs typeface="PTSansPro-Bold ☞" charset="0"/>
              </a:rPr>
              <a:t>3</a:t>
            </a:r>
            <a:endParaRPr sz="4800" dirty="0">
              <a:latin typeface="PTSansPro-Bold ☞" charset="0"/>
              <a:ea typeface="PTSansPro-Bold ☞" charset="0"/>
              <a:cs typeface="PTSansPro-Bold ☞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22" y="6058792"/>
            <a:ext cx="469900" cy="4826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9" y="6052442"/>
            <a:ext cx="469900" cy="495300"/>
          </a:xfrm>
          <a:prstGeom prst="rect">
            <a:avLst/>
          </a:prstGeom>
        </p:spPr>
      </p:pic>
      <p:sp>
        <p:nvSpPr>
          <p:cNvPr id="68" name="object 26"/>
          <p:cNvSpPr txBox="1"/>
          <p:nvPr/>
        </p:nvSpPr>
        <p:spPr>
          <a:xfrm>
            <a:off x="9015201" y="3636228"/>
            <a:ext cx="114935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lang="ru-RU" sz="1200" b="1" spc="-10" dirty="0" smtClean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 полученный доход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113" y="3256601"/>
            <a:ext cx="338346" cy="338346"/>
          </a:xfrm>
          <a:prstGeom prst="rect">
            <a:avLst/>
          </a:prstGeom>
        </p:spPr>
      </p:pic>
      <p:sp>
        <p:nvSpPr>
          <p:cNvPr id="34" name="object 12"/>
          <p:cNvSpPr txBox="1"/>
          <p:nvPr/>
        </p:nvSpPr>
        <p:spPr>
          <a:xfrm>
            <a:off x="3295308" y="6179343"/>
            <a:ext cx="19107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400" dirty="0" smtClean="0">
                <a:latin typeface="Helios" panose="020B0504020202020204" pitchFamily="34" charset="0"/>
                <a:ea typeface="PT Sans Pro" charset="0"/>
                <a:cs typeface="PT Sans Pro" charset="0"/>
              </a:rPr>
              <a:t>Вы физическое лицо</a:t>
            </a:r>
            <a:endParaRPr lang="ru-RU" sz="1400" dirty="0">
              <a:latin typeface="Helios" panose="020B0504020202020204" pitchFamily="34" charset="0"/>
              <a:ea typeface="PT Sans Pro" charset="0"/>
              <a:cs typeface="PT Sans Pro" charset="0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PT Sans Pro" charset="0"/>
              <a:ea typeface="PT Sans Pro" charset="0"/>
              <a:cs typeface="PT Sans Pro" charset="0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5977875" y="6179343"/>
            <a:ext cx="19107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400" dirty="0" smtClean="0">
                <a:latin typeface="Helios" panose="020B0504020202020204" pitchFamily="34" charset="0"/>
                <a:ea typeface="PT Sans Pro" charset="0"/>
                <a:cs typeface="PT Sans Pro" charset="0"/>
              </a:rPr>
              <a:t>Вы резидент РФ</a:t>
            </a:r>
            <a:endParaRPr sz="1400" dirty="0">
              <a:latin typeface="Helios" panose="020B0504020202020204" pitchFamily="34" charset="0"/>
              <a:ea typeface="PT Sans Pro" charset="0"/>
              <a:cs typeface="PT Sans Pro" charset="0"/>
            </a:endParaRPr>
          </a:p>
        </p:txBody>
      </p:sp>
      <p:sp>
        <p:nvSpPr>
          <p:cNvPr id="36" name="object 24"/>
          <p:cNvSpPr txBox="1"/>
          <p:nvPr/>
        </p:nvSpPr>
        <p:spPr>
          <a:xfrm>
            <a:off x="1533938" y="4772025"/>
            <a:ext cx="23303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года</a:t>
            </a:r>
            <a:r>
              <a:rPr lang="ru-RU" sz="1400" dirty="0"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 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минимальный 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период действия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37" name="object 24"/>
          <p:cNvSpPr txBox="1"/>
          <p:nvPr/>
        </p:nvSpPr>
        <p:spPr>
          <a:xfrm>
            <a:off x="4414528" y="4772025"/>
            <a:ext cx="23303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млн руб. в год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максимальная сумма вносимых средств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765" y="3100992"/>
            <a:ext cx="1231900" cy="55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825" y="2452749"/>
            <a:ext cx="1346200" cy="1308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277" y="2437123"/>
            <a:ext cx="3441700" cy="19812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1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0110" y="1676232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276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1674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413" y="1574092"/>
            <a:ext cx="5063490" cy="102235"/>
          </a:xfrm>
          <a:custGeom>
            <a:avLst/>
            <a:gdLst/>
            <a:ahLst/>
            <a:cxnLst/>
            <a:rect l="l" t="t" r="r" b="b"/>
            <a:pathLst>
              <a:path w="506349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506296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03040" y="6531627"/>
            <a:ext cx="27431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7335">
              <a:lnSpc>
                <a:spcPct val="100000"/>
              </a:lnSpc>
            </a:pPr>
            <a:r>
              <a:rPr sz="1800" spc="2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Вы</a:t>
            </a:r>
            <a:r>
              <a:rPr sz="180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б</a:t>
            </a:r>
            <a:r>
              <a:rPr sz="1800" spc="-1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р</a:t>
            </a:r>
            <a:r>
              <a:rPr sz="1800" spc="-2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а</a:t>
            </a:r>
            <a:r>
              <a:rPr sz="1800" spc="5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ть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6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м</a:t>
            </a:r>
            <a:r>
              <a:rPr sz="1800" spc="3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9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жно</a:t>
            </a:r>
            <a:r>
              <a:rPr sz="1800" spc="4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3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</a:t>
            </a:r>
            <a:r>
              <a:rPr sz="1800" spc="-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7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ль</a:t>
            </a:r>
            <a:r>
              <a:rPr sz="1800" spc="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к</a:t>
            </a:r>
            <a:r>
              <a:rPr sz="1800" spc="1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о</a:t>
            </a:r>
            <a:r>
              <a:rPr sz="1800" spc="4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д</a:t>
            </a:r>
            <a:r>
              <a:rPr sz="1800" spc="3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ин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4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тип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-6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ИИС</a:t>
            </a:r>
            <a:endParaRPr sz="1800" dirty="0">
              <a:latin typeface="Helios" panose="020B0504020202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5481" y="5643392"/>
            <a:ext cx="26667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Helios" panose="020B0504020202020204" pitchFamily="34" charset="0"/>
                <a:ea typeface="PTSansPro-DemiItalic ☞" charset="0"/>
                <a:cs typeface="PTSansPro-DemiItalic ☞" charset="0"/>
              </a:rPr>
              <a:t>Консервативное инвестирование</a:t>
            </a:r>
          </a:p>
        </p:txBody>
      </p:sp>
      <p:grpSp>
        <p:nvGrpSpPr>
          <p:cNvPr id="170" name="Группа 169"/>
          <p:cNvGrpSpPr/>
          <p:nvPr/>
        </p:nvGrpSpPr>
        <p:grpSpPr>
          <a:xfrm>
            <a:off x="1052306" y="1981486"/>
            <a:ext cx="393700" cy="393700"/>
            <a:chOff x="1052306" y="1981486"/>
            <a:chExt cx="393700" cy="393700"/>
          </a:xfrm>
        </p:grpSpPr>
        <p:sp>
          <p:nvSpPr>
            <p:cNvPr id="13" name="object 13"/>
            <p:cNvSpPr/>
            <p:nvPr/>
          </p:nvSpPr>
          <p:spPr>
            <a:xfrm>
              <a:off x="1052306" y="1981486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811" y="0"/>
                  </a:moveTo>
                  <a:lnTo>
                    <a:pt x="149518" y="5719"/>
                  </a:lnTo>
                  <a:lnTo>
                    <a:pt x="106369" y="21967"/>
                  </a:lnTo>
                  <a:lnTo>
                    <a:pt x="68732" y="47375"/>
                  </a:lnTo>
                  <a:lnTo>
                    <a:pt x="37976" y="80576"/>
                  </a:lnTo>
                  <a:lnTo>
                    <a:pt x="15467" y="120202"/>
                  </a:lnTo>
                  <a:lnTo>
                    <a:pt x="2576" y="164887"/>
                  </a:lnTo>
                  <a:lnTo>
                    <a:pt x="0" y="196811"/>
                  </a:lnTo>
                  <a:lnTo>
                    <a:pt x="652" y="212954"/>
                  </a:lnTo>
                  <a:lnTo>
                    <a:pt x="10034" y="259022"/>
                  </a:lnTo>
                  <a:lnTo>
                    <a:pt x="29489" y="300488"/>
                  </a:lnTo>
                  <a:lnTo>
                    <a:pt x="57648" y="335986"/>
                  </a:lnTo>
                  <a:lnTo>
                    <a:pt x="93144" y="364146"/>
                  </a:lnTo>
                  <a:lnTo>
                    <a:pt x="134607" y="383601"/>
                  </a:lnTo>
                  <a:lnTo>
                    <a:pt x="180671" y="392984"/>
                  </a:lnTo>
                  <a:lnTo>
                    <a:pt x="196811" y="393636"/>
                  </a:lnTo>
                  <a:lnTo>
                    <a:pt x="212955" y="392984"/>
                  </a:lnTo>
                  <a:lnTo>
                    <a:pt x="259027" y="383601"/>
                  </a:lnTo>
                  <a:lnTo>
                    <a:pt x="300494" y="364146"/>
                  </a:lnTo>
                  <a:lnTo>
                    <a:pt x="335991" y="335986"/>
                  </a:lnTo>
                  <a:lnTo>
                    <a:pt x="364149" y="300488"/>
                  </a:lnTo>
                  <a:lnTo>
                    <a:pt x="383603" y="259022"/>
                  </a:lnTo>
                  <a:lnTo>
                    <a:pt x="392984" y="212954"/>
                  </a:lnTo>
                  <a:lnTo>
                    <a:pt x="393636" y="196811"/>
                  </a:lnTo>
                  <a:lnTo>
                    <a:pt x="392984" y="180669"/>
                  </a:lnTo>
                  <a:lnTo>
                    <a:pt x="383603" y="134602"/>
                  </a:lnTo>
                  <a:lnTo>
                    <a:pt x="364149" y="93138"/>
                  </a:lnTo>
                  <a:lnTo>
                    <a:pt x="335991" y="57643"/>
                  </a:lnTo>
                  <a:lnTo>
                    <a:pt x="300494" y="29486"/>
                  </a:lnTo>
                  <a:lnTo>
                    <a:pt x="259027" y="10033"/>
                  </a:lnTo>
                  <a:lnTo>
                    <a:pt x="212955" y="652"/>
                  </a:lnTo>
                  <a:lnTo>
                    <a:pt x="196811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4351" y="2057714"/>
              <a:ext cx="189865" cy="215900"/>
            </a:xfrm>
            <a:custGeom>
              <a:avLst/>
              <a:gdLst/>
              <a:ahLst/>
              <a:cxnLst/>
              <a:rect l="l" t="t" r="r" b="b"/>
              <a:pathLst>
                <a:path w="189865" h="215900">
                  <a:moveTo>
                    <a:pt x="117081" y="0"/>
                  </a:moveTo>
                  <a:lnTo>
                    <a:pt x="72771" y="0"/>
                  </a:lnTo>
                  <a:lnTo>
                    <a:pt x="0" y="215772"/>
                  </a:lnTo>
                  <a:lnTo>
                    <a:pt x="45199" y="215772"/>
                  </a:lnTo>
                  <a:lnTo>
                    <a:pt x="59728" y="169240"/>
                  </a:lnTo>
                  <a:lnTo>
                    <a:pt x="173919" y="169240"/>
                  </a:lnTo>
                  <a:lnTo>
                    <a:pt x="162523" y="135305"/>
                  </a:lnTo>
                  <a:lnTo>
                    <a:pt x="70396" y="135305"/>
                  </a:lnTo>
                  <a:lnTo>
                    <a:pt x="94411" y="59270"/>
                  </a:lnTo>
                  <a:lnTo>
                    <a:pt x="136987" y="59270"/>
                  </a:lnTo>
                  <a:lnTo>
                    <a:pt x="117081" y="0"/>
                  </a:lnTo>
                  <a:close/>
                </a:path>
                <a:path w="189865" h="215900">
                  <a:moveTo>
                    <a:pt x="173919" y="169240"/>
                  </a:moveTo>
                  <a:lnTo>
                    <a:pt x="129679" y="169240"/>
                  </a:lnTo>
                  <a:lnTo>
                    <a:pt x="144348" y="215772"/>
                  </a:lnTo>
                  <a:lnTo>
                    <a:pt x="189547" y="215772"/>
                  </a:lnTo>
                  <a:lnTo>
                    <a:pt x="173919" y="169240"/>
                  </a:lnTo>
                  <a:close/>
                </a:path>
                <a:path w="189865" h="215900">
                  <a:moveTo>
                    <a:pt x="136987" y="59270"/>
                  </a:moveTo>
                  <a:lnTo>
                    <a:pt x="95288" y="59270"/>
                  </a:lnTo>
                  <a:lnTo>
                    <a:pt x="119151" y="135305"/>
                  </a:lnTo>
                  <a:lnTo>
                    <a:pt x="162523" y="135305"/>
                  </a:lnTo>
                  <a:lnTo>
                    <a:pt x="136987" y="59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925188" y="6151815"/>
            <a:ext cx="4991735" cy="290830"/>
          </a:xfrm>
          <a:custGeom>
            <a:avLst/>
            <a:gdLst/>
            <a:ahLst/>
            <a:cxnLst/>
            <a:rect l="l" t="t" r="r" b="b"/>
            <a:pathLst>
              <a:path w="4991734" h="290829">
                <a:moveTo>
                  <a:pt x="4991214" y="0"/>
                </a:moveTo>
                <a:lnTo>
                  <a:pt x="4991214" y="145237"/>
                </a:lnTo>
                <a:lnTo>
                  <a:pt x="4989343" y="160948"/>
                </a:lnTo>
                <a:lnTo>
                  <a:pt x="4965701" y="194375"/>
                </a:lnTo>
                <a:lnTo>
                  <a:pt x="2800845" y="199135"/>
                </a:lnTo>
                <a:lnTo>
                  <a:pt x="2787771" y="199432"/>
                </a:lnTo>
                <a:lnTo>
                  <a:pt x="2749064" y="203829"/>
                </a:lnTo>
                <a:lnTo>
                  <a:pt x="2711515" y="213342"/>
                </a:lnTo>
                <a:lnTo>
                  <a:pt x="2675623" y="227786"/>
                </a:lnTo>
                <a:lnTo>
                  <a:pt x="2641888" y="246977"/>
                </a:lnTo>
                <a:lnTo>
                  <a:pt x="2587879" y="290283"/>
                </a:lnTo>
                <a:lnTo>
                  <a:pt x="2572918" y="276364"/>
                </a:lnTo>
                <a:lnTo>
                  <a:pt x="2542472" y="251656"/>
                </a:lnTo>
                <a:lnTo>
                  <a:pt x="2509228" y="231459"/>
                </a:lnTo>
                <a:lnTo>
                  <a:pt x="2473688" y="215971"/>
                </a:lnTo>
                <a:lnTo>
                  <a:pt x="2436349" y="205387"/>
                </a:lnTo>
                <a:lnTo>
                  <a:pt x="2397713" y="199905"/>
                </a:lnTo>
                <a:lnTo>
                  <a:pt x="43345" y="199135"/>
                </a:lnTo>
                <a:lnTo>
                  <a:pt x="30708" y="196809"/>
                </a:lnTo>
                <a:lnTo>
                  <a:pt x="19541" y="190289"/>
                </a:lnTo>
                <a:lnTo>
                  <a:pt x="10396" y="180260"/>
                </a:lnTo>
                <a:lnTo>
                  <a:pt x="3826" y="167411"/>
                </a:lnTo>
                <a:lnTo>
                  <a:pt x="382" y="152428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8269" y="1671439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045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3292" y="1981486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196811" y="0"/>
                </a:moveTo>
                <a:lnTo>
                  <a:pt x="149518" y="5719"/>
                </a:lnTo>
                <a:lnTo>
                  <a:pt x="106369" y="21967"/>
                </a:lnTo>
                <a:lnTo>
                  <a:pt x="68732" y="47375"/>
                </a:lnTo>
                <a:lnTo>
                  <a:pt x="37976" y="80576"/>
                </a:lnTo>
                <a:lnTo>
                  <a:pt x="15467" y="120202"/>
                </a:lnTo>
                <a:lnTo>
                  <a:pt x="2576" y="164887"/>
                </a:lnTo>
                <a:lnTo>
                  <a:pt x="0" y="196811"/>
                </a:lnTo>
                <a:lnTo>
                  <a:pt x="652" y="212954"/>
                </a:lnTo>
                <a:lnTo>
                  <a:pt x="10034" y="259022"/>
                </a:lnTo>
                <a:lnTo>
                  <a:pt x="29489" y="300488"/>
                </a:lnTo>
                <a:lnTo>
                  <a:pt x="57648" y="335986"/>
                </a:lnTo>
                <a:lnTo>
                  <a:pt x="93144" y="364146"/>
                </a:lnTo>
                <a:lnTo>
                  <a:pt x="134607" y="383601"/>
                </a:lnTo>
                <a:lnTo>
                  <a:pt x="180671" y="392984"/>
                </a:lnTo>
                <a:lnTo>
                  <a:pt x="196811" y="393636"/>
                </a:lnTo>
                <a:lnTo>
                  <a:pt x="212955" y="392984"/>
                </a:lnTo>
                <a:lnTo>
                  <a:pt x="259027" y="383601"/>
                </a:lnTo>
                <a:lnTo>
                  <a:pt x="300494" y="364146"/>
                </a:lnTo>
                <a:lnTo>
                  <a:pt x="335991" y="335986"/>
                </a:lnTo>
                <a:lnTo>
                  <a:pt x="364149" y="300488"/>
                </a:lnTo>
                <a:lnTo>
                  <a:pt x="383603" y="259022"/>
                </a:lnTo>
                <a:lnTo>
                  <a:pt x="392984" y="212954"/>
                </a:lnTo>
                <a:lnTo>
                  <a:pt x="393636" y="196811"/>
                </a:lnTo>
                <a:lnTo>
                  <a:pt x="392984" y="180669"/>
                </a:lnTo>
                <a:lnTo>
                  <a:pt x="383603" y="134602"/>
                </a:lnTo>
                <a:lnTo>
                  <a:pt x="364149" y="93138"/>
                </a:lnTo>
                <a:lnTo>
                  <a:pt x="335991" y="57643"/>
                </a:lnTo>
                <a:lnTo>
                  <a:pt x="300494" y="29486"/>
                </a:lnTo>
                <a:lnTo>
                  <a:pt x="259027" y="10033"/>
                </a:lnTo>
                <a:lnTo>
                  <a:pt x="212955" y="652"/>
                </a:lnTo>
                <a:lnTo>
                  <a:pt x="196811" y="0"/>
                </a:lnTo>
                <a:close/>
              </a:path>
            </a:pathLst>
          </a:custGeom>
          <a:solidFill>
            <a:srgbClr val="FD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61997" y="2071841"/>
            <a:ext cx="152400" cy="204470"/>
          </a:xfrm>
          <a:custGeom>
            <a:avLst/>
            <a:gdLst/>
            <a:ahLst/>
            <a:cxnLst/>
            <a:rect l="l" t="t" r="r" b="b"/>
            <a:pathLst>
              <a:path w="152400" h="204469">
                <a:moveTo>
                  <a:pt x="66865" y="0"/>
                </a:moveTo>
                <a:lnTo>
                  <a:pt x="0" y="0"/>
                </a:lnTo>
                <a:lnTo>
                  <a:pt x="0" y="204101"/>
                </a:lnTo>
                <a:lnTo>
                  <a:pt x="92012" y="203510"/>
                </a:lnTo>
                <a:lnTo>
                  <a:pt x="138714" y="184553"/>
                </a:lnTo>
                <a:lnTo>
                  <a:pt x="146299" y="172707"/>
                </a:lnTo>
                <a:lnTo>
                  <a:pt x="40932" y="172707"/>
                </a:lnTo>
                <a:lnTo>
                  <a:pt x="40932" y="113830"/>
                </a:lnTo>
                <a:lnTo>
                  <a:pt x="142178" y="113830"/>
                </a:lnTo>
                <a:lnTo>
                  <a:pt x="139462" y="109688"/>
                </a:lnTo>
                <a:lnTo>
                  <a:pt x="129250" y="101845"/>
                </a:lnTo>
                <a:lnTo>
                  <a:pt x="117758" y="96362"/>
                </a:lnTo>
                <a:lnTo>
                  <a:pt x="128340" y="89525"/>
                </a:lnTo>
                <a:lnTo>
                  <a:pt x="131790" y="85509"/>
                </a:lnTo>
                <a:lnTo>
                  <a:pt x="40932" y="85509"/>
                </a:lnTo>
                <a:lnTo>
                  <a:pt x="40932" y="31546"/>
                </a:lnTo>
                <a:lnTo>
                  <a:pt x="137635" y="31546"/>
                </a:lnTo>
                <a:lnTo>
                  <a:pt x="137333" y="30770"/>
                </a:lnTo>
                <a:lnTo>
                  <a:pt x="107390" y="6090"/>
                </a:lnTo>
                <a:lnTo>
                  <a:pt x="81899" y="676"/>
                </a:lnTo>
                <a:lnTo>
                  <a:pt x="66865" y="0"/>
                </a:lnTo>
                <a:close/>
              </a:path>
              <a:path w="152400" h="204469">
                <a:moveTo>
                  <a:pt x="142178" y="113830"/>
                </a:moveTo>
                <a:lnTo>
                  <a:pt x="40932" y="113830"/>
                </a:lnTo>
                <a:lnTo>
                  <a:pt x="80013" y="113846"/>
                </a:lnTo>
                <a:lnTo>
                  <a:pt x="93888" y="116008"/>
                </a:lnTo>
                <a:lnTo>
                  <a:pt x="103873" y="121818"/>
                </a:lnTo>
                <a:lnTo>
                  <a:pt x="109474" y="127139"/>
                </a:lnTo>
                <a:lnTo>
                  <a:pt x="112280" y="134759"/>
                </a:lnTo>
                <a:lnTo>
                  <a:pt x="112280" y="153924"/>
                </a:lnTo>
                <a:lnTo>
                  <a:pt x="109423" y="160909"/>
                </a:lnTo>
                <a:lnTo>
                  <a:pt x="103461" y="165842"/>
                </a:lnTo>
                <a:lnTo>
                  <a:pt x="93062" y="170986"/>
                </a:lnTo>
                <a:lnTo>
                  <a:pt x="78917" y="172707"/>
                </a:lnTo>
                <a:lnTo>
                  <a:pt x="146299" y="172707"/>
                </a:lnTo>
                <a:lnTo>
                  <a:pt x="149272" y="165249"/>
                </a:lnTo>
                <a:lnTo>
                  <a:pt x="151622" y="151343"/>
                </a:lnTo>
                <a:lnTo>
                  <a:pt x="151929" y="133730"/>
                </a:lnTo>
                <a:lnTo>
                  <a:pt x="147697" y="122247"/>
                </a:lnTo>
                <a:lnTo>
                  <a:pt x="142178" y="113830"/>
                </a:lnTo>
                <a:close/>
              </a:path>
              <a:path w="152400" h="204469">
                <a:moveTo>
                  <a:pt x="137635" y="31546"/>
                </a:moveTo>
                <a:lnTo>
                  <a:pt x="40932" y="31546"/>
                </a:lnTo>
                <a:lnTo>
                  <a:pt x="69391" y="31582"/>
                </a:lnTo>
                <a:lnTo>
                  <a:pt x="83289" y="33480"/>
                </a:lnTo>
                <a:lnTo>
                  <a:pt x="93421" y="38277"/>
                </a:lnTo>
                <a:lnTo>
                  <a:pt x="99364" y="42760"/>
                </a:lnTo>
                <a:lnTo>
                  <a:pt x="102323" y="49720"/>
                </a:lnTo>
                <a:lnTo>
                  <a:pt x="102323" y="67767"/>
                </a:lnTo>
                <a:lnTo>
                  <a:pt x="99390" y="74295"/>
                </a:lnTo>
                <a:lnTo>
                  <a:pt x="93006" y="79143"/>
                </a:lnTo>
                <a:lnTo>
                  <a:pt x="82422" y="83920"/>
                </a:lnTo>
                <a:lnTo>
                  <a:pt x="68262" y="85509"/>
                </a:lnTo>
                <a:lnTo>
                  <a:pt x="131790" y="85509"/>
                </a:lnTo>
                <a:lnTo>
                  <a:pt x="136870" y="79597"/>
                </a:lnTo>
                <a:lnTo>
                  <a:pt x="141666" y="68254"/>
                </a:lnTo>
                <a:lnTo>
                  <a:pt x="143261" y="54892"/>
                </a:lnTo>
                <a:lnTo>
                  <a:pt x="141762" y="42164"/>
                </a:lnTo>
                <a:lnTo>
                  <a:pt x="137635" y="31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2789674" y="5204018"/>
            <a:ext cx="262403" cy="403860"/>
            <a:chOff x="2791188" y="5383726"/>
            <a:chExt cx="262403" cy="403860"/>
          </a:xfrm>
        </p:grpSpPr>
        <p:sp>
          <p:nvSpPr>
            <p:cNvPr id="22" name="object 22"/>
            <p:cNvSpPr/>
            <p:nvPr/>
          </p:nvSpPr>
          <p:spPr>
            <a:xfrm>
              <a:off x="2791188" y="5383726"/>
              <a:ext cx="131445" cy="403860"/>
            </a:xfrm>
            <a:custGeom>
              <a:avLst/>
              <a:gdLst/>
              <a:ahLst/>
              <a:cxnLst/>
              <a:rect l="l" t="t" r="r" b="b"/>
              <a:pathLst>
                <a:path w="131444" h="403860">
                  <a:moveTo>
                    <a:pt x="92100" y="0"/>
                  </a:moveTo>
                  <a:lnTo>
                    <a:pt x="92100" y="294309"/>
                  </a:lnTo>
                  <a:lnTo>
                    <a:pt x="0" y="294309"/>
                  </a:lnTo>
                  <a:lnTo>
                    <a:pt x="131102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20876" y="5383726"/>
              <a:ext cx="132715" cy="403860"/>
            </a:xfrm>
            <a:custGeom>
              <a:avLst/>
              <a:gdLst/>
              <a:ahLst/>
              <a:cxnLst/>
              <a:rect l="l" t="t" r="r" b="b"/>
              <a:pathLst>
                <a:path w="132714" h="403860">
                  <a:moveTo>
                    <a:pt x="39001" y="0"/>
                  </a:moveTo>
                  <a:lnTo>
                    <a:pt x="39001" y="294309"/>
                  </a:lnTo>
                  <a:lnTo>
                    <a:pt x="132511" y="294309"/>
                  </a:lnTo>
                  <a:lnTo>
                    <a:pt x="0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787235" y="5204018"/>
            <a:ext cx="262403" cy="403860"/>
            <a:chOff x="7791553" y="5383726"/>
            <a:chExt cx="262403" cy="403860"/>
          </a:xfrm>
        </p:grpSpPr>
        <p:sp>
          <p:nvSpPr>
            <p:cNvPr id="24" name="object 24"/>
            <p:cNvSpPr/>
            <p:nvPr/>
          </p:nvSpPr>
          <p:spPr>
            <a:xfrm>
              <a:off x="7791553" y="5383726"/>
              <a:ext cx="131445" cy="403860"/>
            </a:xfrm>
            <a:custGeom>
              <a:avLst/>
              <a:gdLst/>
              <a:ahLst/>
              <a:cxnLst/>
              <a:rect l="l" t="t" r="r" b="b"/>
              <a:pathLst>
                <a:path w="131445" h="403860">
                  <a:moveTo>
                    <a:pt x="92100" y="0"/>
                  </a:moveTo>
                  <a:lnTo>
                    <a:pt x="92100" y="294309"/>
                  </a:lnTo>
                  <a:lnTo>
                    <a:pt x="0" y="294309"/>
                  </a:lnTo>
                  <a:lnTo>
                    <a:pt x="131102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21241" y="5383726"/>
              <a:ext cx="132715" cy="403860"/>
            </a:xfrm>
            <a:custGeom>
              <a:avLst/>
              <a:gdLst/>
              <a:ahLst/>
              <a:cxnLst/>
              <a:rect l="l" t="t" r="r" b="b"/>
              <a:pathLst>
                <a:path w="132715" h="403860">
                  <a:moveTo>
                    <a:pt x="39001" y="0"/>
                  </a:moveTo>
                  <a:lnTo>
                    <a:pt x="39001" y="294309"/>
                  </a:lnTo>
                  <a:lnTo>
                    <a:pt x="132511" y="294309"/>
                  </a:lnTo>
                  <a:lnTo>
                    <a:pt x="0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pc="10" dirty="0">
                <a:latin typeface="Helios" panose="020B0504020202020204" pitchFamily="34" charset="0"/>
              </a:rPr>
              <a:t>Какие</a:t>
            </a:r>
            <a:r>
              <a:rPr spc="2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типы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35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быва</a:t>
            </a:r>
            <a:r>
              <a:rPr spc="-45" dirty="0">
                <a:latin typeface="Helios" panose="020B0504020202020204" pitchFamily="34" charset="0"/>
              </a:rPr>
              <a:t>ю</a:t>
            </a:r>
            <a:r>
              <a:rPr spc="70" dirty="0">
                <a:latin typeface="Helios" panose="020B0504020202020204" pitchFamily="34" charset="0"/>
              </a:rPr>
              <a:t>т</a:t>
            </a:r>
          </a:p>
        </p:txBody>
      </p:sp>
      <p:sp>
        <p:nvSpPr>
          <p:cNvPr id="27" name="object 27"/>
          <p:cNvSpPr/>
          <p:nvPr/>
        </p:nvSpPr>
        <p:spPr>
          <a:xfrm>
            <a:off x="5565127" y="1574092"/>
            <a:ext cx="4706620" cy="102235"/>
          </a:xfrm>
          <a:custGeom>
            <a:avLst/>
            <a:gdLst/>
            <a:ahLst/>
            <a:cxnLst/>
            <a:rect l="l" t="t" r="r" b="b"/>
            <a:pathLst>
              <a:path w="470662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5" y="4797"/>
                </a:lnTo>
                <a:lnTo>
                  <a:pt x="536540" y="14488"/>
                </a:lnTo>
                <a:lnTo>
                  <a:pt x="572640" y="29152"/>
                </a:lnTo>
                <a:lnTo>
                  <a:pt x="606466" y="48566"/>
                </a:lnTo>
                <a:lnTo>
                  <a:pt x="637520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4706543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4640" y="4251325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0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100" y="4251325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0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74" name="TextBox 173"/>
          <p:cNvSpPr txBox="1"/>
          <p:nvPr/>
        </p:nvSpPr>
        <p:spPr>
          <a:xfrm>
            <a:off x="1549151" y="1929042"/>
            <a:ext cx="2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«Вычет</a:t>
            </a:r>
          </a:p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на взнос»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623810" y="1929042"/>
            <a:ext cx="314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«Вычет на инвестиционный доход»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530529" y="2689491"/>
            <a:ext cx="339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для долгосрочных вложений с ежегодным пополнением денежных средств</a:t>
            </a:r>
          </a:p>
          <a:p>
            <a:endParaRPr lang="ru-RU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Обязательно наличие дохода,</a:t>
            </a: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облагаемого НДФЛ</a:t>
            </a:r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657486" y="2689491"/>
            <a:ext cx="339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активным инвесторам, проводящим операции с ценными бумагами на фондовом рынке</a:t>
            </a:r>
          </a:p>
          <a:p>
            <a:endParaRPr lang="ru-RU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Наличие официального дохода,</a:t>
            </a: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облагаемого НДФЛ, не обязательно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530529" y="4467225"/>
            <a:ext cx="3393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13% возврат </a:t>
            </a:r>
            <a:r>
              <a:rPr lang="ru-RU" sz="1400" dirty="0" smtClean="0">
                <a:latin typeface="HeliosLight" panose="020B0403020202020204" pitchFamily="34" charset="0"/>
                <a:ea typeface="Roboto Medium" charset="0"/>
                <a:cs typeface="Roboto Medium" charset="0"/>
              </a:rPr>
              <a:t>от суммы ежегодного взноса + доход от операций (после уплаты налогообложения)</a:t>
            </a:r>
            <a:endParaRPr lang="ru-RU" sz="1400" dirty="0">
              <a:latin typeface="HeliosLight" panose="020B0403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9" name="object 11"/>
          <p:cNvSpPr txBox="1"/>
          <p:nvPr/>
        </p:nvSpPr>
        <p:spPr>
          <a:xfrm>
            <a:off x="7301230" y="5643391"/>
            <a:ext cx="21055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Italic ☞" charset="0"/>
                <a:cs typeface="PTSansPro-DemiItalic ☞" charset="0"/>
              </a:rPr>
              <a:t>Активное инвестирование</a:t>
            </a:r>
            <a:endParaRPr sz="1400" dirty="0">
              <a:latin typeface="Helios" panose="020B0504020202020204" pitchFamily="34" charset="0"/>
              <a:ea typeface="PTSansPro-DemiItalic ☞" charset="0"/>
              <a:cs typeface="PTSansPro-DemiItalic ☞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734217" y="4467225"/>
            <a:ext cx="33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Roboto Medium" charset="0"/>
                <a:cs typeface="Roboto Medium" charset="0"/>
              </a:rPr>
              <a:t>Доход от операций по ИИС,</a:t>
            </a:r>
          </a:p>
          <a:p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 облагаемый 13%-</a:t>
            </a:r>
            <a:r>
              <a:rPr lang="ru-RU" sz="1400" dirty="0" err="1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ным</a:t>
            </a:r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налогом</a:t>
            </a:r>
            <a:endParaRPr lang="ru-RU" sz="1400" dirty="0"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35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9" y="2879725"/>
            <a:ext cx="812800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610" y="3139441"/>
            <a:ext cx="1092200" cy="11176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7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05682" y="2585833"/>
            <a:ext cx="3737610" cy="168910"/>
          </a:xfrm>
          <a:custGeom>
            <a:avLst/>
            <a:gdLst/>
            <a:ahLst/>
            <a:cxnLst/>
            <a:rect l="l" t="t" r="r" b="b"/>
            <a:pathLst>
              <a:path w="3737610" h="168910">
                <a:moveTo>
                  <a:pt x="3737457" y="0"/>
                </a:moveTo>
                <a:lnTo>
                  <a:pt x="3737457" y="76390"/>
                </a:lnTo>
                <a:lnTo>
                  <a:pt x="3734074" y="89982"/>
                </a:lnTo>
                <a:lnTo>
                  <a:pt x="3725048" y="100255"/>
                </a:lnTo>
                <a:lnTo>
                  <a:pt x="3712065" y="105555"/>
                </a:lnTo>
                <a:lnTo>
                  <a:pt x="660615" y="105930"/>
                </a:lnTo>
                <a:lnTo>
                  <a:pt x="647456" y="106328"/>
                </a:lnTo>
                <a:lnTo>
                  <a:pt x="608801" y="112192"/>
                </a:lnTo>
                <a:lnTo>
                  <a:pt x="572059" y="124778"/>
                </a:lnTo>
                <a:lnTo>
                  <a:pt x="538106" y="143723"/>
                </a:lnTo>
                <a:lnTo>
                  <a:pt x="507817" y="168664"/>
                </a:lnTo>
                <a:lnTo>
                  <a:pt x="498006" y="159946"/>
                </a:lnTo>
                <a:lnTo>
                  <a:pt x="466115" y="137382"/>
                </a:lnTo>
                <a:lnTo>
                  <a:pt x="431138" y="120557"/>
                </a:lnTo>
                <a:lnTo>
                  <a:pt x="393837" y="109926"/>
                </a:lnTo>
                <a:lnTo>
                  <a:pt x="354979" y="105948"/>
                </a:lnTo>
                <a:lnTo>
                  <a:pt x="30213" y="105930"/>
                </a:lnTo>
                <a:lnTo>
                  <a:pt x="16304" y="102620"/>
                </a:lnTo>
                <a:lnTo>
                  <a:pt x="5798" y="93792"/>
                </a:lnTo>
                <a:lnTo>
                  <a:pt x="382" y="81101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5630" y="2585833"/>
            <a:ext cx="3737610" cy="168910"/>
          </a:xfrm>
          <a:custGeom>
            <a:avLst/>
            <a:gdLst/>
            <a:ahLst/>
            <a:cxnLst/>
            <a:rect l="l" t="t" r="r" b="b"/>
            <a:pathLst>
              <a:path w="3737609" h="168910">
                <a:moveTo>
                  <a:pt x="3737457" y="0"/>
                </a:moveTo>
                <a:lnTo>
                  <a:pt x="3737457" y="76390"/>
                </a:lnTo>
                <a:lnTo>
                  <a:pt x="3734073" y="89985"/>
                </a:lnTo>
                <a:lnTo>
                  <a:pt x="3725046" y="100258"/>
                </a:lnTo>
                <a:lnTo>
                  <a:pt x="3712065" y="105556"/>
                </a:lnTo>
                <a:lnTo>
                  <a:pt x="660615" y="105930"/>
                </a:lnTo>
                <a:lnTo>
                  <a:pt x="647458" y="106328"/>
                </a:lnTo>
                <a:lnTo>
                  <a:pt x="608803" y="112193"/>
                </a:lnTo>
                <a:lnTo>
                  <a:pt x="572059" y="124780"/>
                </a:lnTo>
                <a:lnTo>
                  <a:pt x="538105" y="143728"/>
                </a:lnTo>
                <a:lnTo>
                  <a:pt x="507821" y="168673"/>
                </a:lnTo>
                <a:lnTo>
                  <a:pt x="498012" y="159953"/>
                </a:lnTo>
                <a:lnTo>
                  <a:pt x="466126" y="137386"/>
                </a:lnTo>
                <a:lnTo>
                  <a:pt x="431151" y="120559"/>
                </a:lnTo>
                <a:lnTo>
                  <a:pt x="393849" y="109928"/>
                </a:lnTo>
                <a:lnTo>
                  <a:pt x="354987" y="105948"/>
                </a:lnTo>
                <a:lnTo>
                  <a:pt x="30213" y="105930"/>
                </a:lnTo>
                <a:lnTo>
                  <a:pt x="16304" y="102620"/>
                </a:lnTo>
                <a:lnTo>
                  <a:pt x="5798" y="93792"/>
                </a:lnTo>
                <a:lnTo>
                  <a:pt x="382" y="81101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45" dirty="0">
                <a:latin typeface="Helios" panose="020B0504020202020204" pitchFamily="34" charset="0"/>
              </a:rPr>
              <a:t>Г</a:t>
            </a:r>
            <a:r>
              <a:rPr spc="-15" dirty="0">
                <a:latin typeface="Helios" panose="020B0504020202020204" pitchFamily="34" charset="0"/>
              </a:rPr>
              <a:t>де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40" dirty="0">
                <a:latin typeface="Helios" panose="020B0504020202020204" pitchFamily="34" charset="0"/>
              </a:rPr>
              <a:t>о</a:t>
            </a:r>
            <a:r>
              <a:rPr spc="10" dirty="0">
                <a:latin typeface="Helios" panose="020B0504020202020204" pitchFamily="34" charset="0"/>
              </a:rPr>
              <a:t>ткрыть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95812" y="1839100"/>
            <a:ext cx="365088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 вас нет опыта в </a:t>
            </a:r>
            <a:r>
              <a:rPr sz="1400" dirty="0" smtClean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инвестировании</a:t>
            </a:r>
            <a:endParaRPr lang="en-US" sz="1400" dirty="0" smtClean="0">
              <a:solidFill>
                <a:srgbClr val="318AD0"/>
              </a:solidFill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готовы </a:t>
            </a:r>
            <a:r>
              <a:rPr sz="14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самостоятельно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управлять</a:t>
            </a:r>
            <a:r>
              <a:rPr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инвестициями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67631" y="3038112"/>
            <a:ext cx="28803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 управляющей компани</a:t>
            </a:r>
            <a:r>
              <a:rPr lang="ru-RU"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и</a:t>
            </a:r>
            <a:endParaRPr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93732" y="3038112"/>
            <a:ext cx="27867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 брокерской компании</a:t>
            </a:r>
          </a:p>
        </p:txBody>
      </p:sp>
      <p:sp>
        <p:nvSpPr>
          <p:cNvPr id="71" name="object 71"/>
          <p:cNvSpPr/>
          <p:nvPr/>
        </p:nvSpPr>
        <p:spPr>
          <a:xfrm>
            <a:off x="10271669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r>
              <a:rPr lang="en-US" spc="-25" dirty="0"/>
              <a:t>4</a:t>
            </a:r>
            <a:endParaRPr spc="-25" dirty="0"/>
          </a:p>
        </p:txBody>
      </p:sp>
      <p:sp>
        <p:nvSpPr>
          <p:cNvPr id="73" name="object 9"/>
          <p:cNvSpPr txBox="1"/>
          <p:nvPr/>
        </p:nvSpPr>
        <p:spPr>
          <a:xfrm>
            <a:off x="6663326" y="1839100"/>
            <a:ext cx="365088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опытный инвестор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Можете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анализировать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фондовый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рынок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82" y="1786097"/>
            <a:ext cx="711200" cy="7112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30" y="1787999"/>
            <a:ext cx="711200" cy="71120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1367631" y="3427017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Преимущества: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79" name="object 18"/>
          <p:cNvSpPr txBox="1"/>
          <p:nvPr/>
        </p:nvSpPr>
        <p:spPr>
          <a:xfrm>
            <a:off x="6293732" y="3427017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Преимущества: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82" y="5432357"/>
            <a:ext cx="457200" cy="457200"/>
          </a:xfrm>
          <a:prstGeom prst="rect">
            <a:avLst/>
          </a:prstGeom>
        </p:spPr>
      </p:pic>
      <p:sp>
        <p:nvSpPr>
          <p:cNvPr id="81" name="Овал 80"/>
          <p:cNvSpPr/>
          <p:nvPr/>
        </p:nvSpPr>
        <p:spPr>
          <a:xfrm>
            <a:off x="1167582" y="3975467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281882" y="3857625"/>
            <a:ext cx="3226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Простота </a:t>
            </a:r>
            <a:r>
              <a:rPr lang="en-US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—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инвестировать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может человек даже без знаний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фондового рынка</a:t>
            </a:r>
          </a:p>
        </p:txBody>
      </p:sp>
      <p:sp>
        <p:nvSpPr>
          <p:cNvPr id="83" name="Овал 82"/>
          <p:cNvSpPr/>
          <p:nvPr/>
        </p:nvSpPr>
        <p:spPr>
          <a:xfrm>
            <a:off x="6122333" y="3975467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6236633" y="3857625"/>
            <a:ext cx="322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Широкий выбор инструментов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для инвестиций</a:t>
            </a:r>
          </a:p>
          <a:p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Низкие издержки</a:t>
            </a:r>
          </a:p>
        </p:txBody>
      </p:sp>
      <p:sp>
        <p:nvSpPr>
          <p:cNvPr id="85" name="Овал 84"/>
          <p:cNvSpPr/>
          <p:nvPr/>
        </p:nvSpPr>
        <p:spPr>
          <a:xfrm>
            <a:off x="6122333" y="4596289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582946" y="5420491"/>
            <a:ext cx="831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Roboto Light" charset="0"/>
                <a:cs typeface="Roboto Light" charset="0"/>
              </a:rPr>
              <a:t>Издержки на открытие и ведение счета в управляющей компании немного выше, чем у брокера. Управляющая компания берет дополнительную комиссию за управление.</a:t>
            </a:r>
          </a:p>
        </p:txBody>
      </p:sp>
      <p:sp>
        <p:nvSpPr>
          <p:cNvPr id="87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Группа 24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6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5302923" y="3397653"/>
            <a:ext cx="109855" cy="688340"/>
          </a:xfrm>
          <a:custGeom>
            <a:avLst/>
            <a:gdLst/>
            <a:ahLst/>
            <a:cxnLst/>
            <a:rect l="l" t="t" r="r" b="b"/>
            <a:pathLst>
              <a:path w="109854" h="688339">
                <a:moveTo>
                  <a:pt x="0" y="0"/>
                </a:moveTo>
                <a:lnTo>
                  <a:pt x="53911" y="0"/>
                </a:lnTo>
                <a:lnTo>
                  <a:pt x="58318" y="0"/>
                </a:lnTo>
                <a:lnTo>
                  <a:pt x="61887" y="3276"/>
                </a:lnTo>
                <a:lnTo>
                  <a:pt x="61887" y="7315"/>
                </a:lnTo>
                <a:lnTo>
                  <a:pt x="61887" y="223964"/>
                </a:lnTo>
                <a:lnTo>
                  <a:pt x="62524" y="237209"/>
                </a:lnTo>
                <a:lnTo>
                  <a:pt x="71782" y="275232"/>
                </a:lnTo>
                <a:lnTo>
                  <a:pt x="91259" y="308997"/>
                </a:lnTo>
                <a:lnTo>
                  <a:pt x="109412" y="328065"/>
                </a:lnTo>
                <a:lnTo>
                  <a:pt x="100346" y="337499"/>
                </a:lnTo>
                <a:lnTo>
                  <a:pt x="78291" y="369659"/>
                </a:lnTo>
                <a:lnTo>
                  <a:pt x="65094" y="406239"/>
                </a:lnTo>
                <a:lnTo>
                  <a:pt x="61887" y="680783"/>
                </a:lnTo>
                <a:lnTo>
                  <a:pt x="61887" y="684822"/>
                </a:lnTo>
                <a:lnTo>
                  <a:pt x="58318" y="688086"/>
                </a:lnTo>
                <a:lnTo>
                  <a:pt x="53911" y="688086"/>
                </a:lnTo>
                <a:lnTo>
                  <a:pt x="0" y="688086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/>
          <p:cNvGrpSpPr/>
          <p:nvPr/>
        </p:nvGrpSpPr>
        <p:grpSpPr>
          <a:xfrm>
            <a:off x="6184900" y="1074079"/>
            <a:ext cx="332105" cy="332105"/>
            <a:chOff x="5425091" y="1063161"/>
            <a:chExt cx="332105" cy="332105"/>
          </a:xfrm>
        </p:grpSpPr>
        <p:sp>
          <p:nvSpPr>
            <p:cNvPr id="19" name="object 19"/>
            <p:cNvSpPr/>
            <p:nvPr/>
          </p:nvSpPr>
          <p:spPr>
            <a:xfrm>
              <a:off x="5425091" y="1063161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5">
                  <a:moveTo>
                    <a:pt x="166034" y="0"/>
                  </a:moveTo>
                  <a:lnTo>
                    <a:pt x="127444" y="4517"/>
                  </a:lnTo>
                  <a:lnTo>
                    <a:pt x="88529" y="19264"/>
                  </a:lnTo>
                  <a:lnTo>
                    <a:pt x="54979" y="42977"/>
                  </a:lnTo>
                  <a:lnTo>
                    <a:pt x="28204" y="74342"/>
                  </a:lnTo>
                  <a:lnTo>
                    <a:pt x="9615" y="112043"/>
                  </a:lnTo>
                  <a:lnTo>
                    <a:pt x="621" y="154765"/>
                  </a:lnTo>
                  <a:lnTo>
                    <a:pt x="0" y="169895"/>
                  </a:lnTo>
                  <a:lnTo>
                    <a:pt x="910" y="183943"/>
                  </a:lnTo>
                  <a:lnTo>
                    <a:pt x="10424" y="223846"/>
                  </a:lnTo>
                  <a:lnTo>
                    <a:pt x="29341" y="259371"/>
                  </a:lnTo>
                  <a:lnTo>
                    <a:pt x="56668" y="289216"/>
                  </a:lnTo>
                  <a:lnTo>
                    <a:pt x="91414" y="312077"/>
                  </a:lnTo>
                  <a:lnTo>
                    <a:pt x="132588" y="326653"/>
                  </a:lnTo>
                  <a:lnTo>
                    <a:pt x="179196" y="331641"/>
                  </a:lnTo>
                  <a:lnTo>
                    <a:pt x="193280" y="329923"/>
                  </a:lnTo>
                  <a:lnTo>
                    <a:pt x="233101" y="317921"/>
                  </a:lnTo>
                  <a:lnTo>
                    <a:pt x="267858" y="296743"/>
                  </a:lnTo>
                  <a:lnTo>
                    <a:pt x="296485" y="267428"/>
                  </a:lnTo>
                  <a:lnTo>
                    <a:pt x="317512" y="231217"/>
                  </a:lnTo>
                  <a:lnTo>
                    <a:pt x="329572" y="189299"/>
                  </a:lnTo>
                  <a:lnTo>
                    <a:pt x="331954" y="158771"/>
                  </a:lnTo>
                  <a:lnTo>
                    <a:pt x="330687" y="144224"/>
                  </a:lnTo>
                  <a:lnTo>
                    <a:pt x="319759" y="103111"/>
                  </a:lnTo>
                  <a:lnTo>
                    <a:pt x="299278" y="66926"/>
                  </a:lnTo>
                  <a:lnTo>
                    <a:pt x="270703" y="37129"/>
                  </a:lnTo>
                  <a:lnTo>
                    <a:pt x="235493" y="15179"/>
                  </a:lnTo>
                  <a:lnTo>
                    <a:pt x="195110" y="2536"/>
                  </a:lnTo>
                  <a:lnTo>
                    <a:pt x="166034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02244" y="1118533"/>
              <a:ext cx="177800" cy="202565"/>
            </a:xfrm>
            <a:custGeom>
              <a:avLst/>
              <a:gdLst/>
              <a:ahLst/>
              <a:cxnLst/>
              <a:rect l="l" t="t" r="r" b="b"/>
              <a:pathLst>
                <a:path w="177800" h="202565">
                  <a:moveTo>
                    <a:pt x="109766" y="0"/>
                  </a:moveTo>
                  <a:lnTo>
                    <a:pt x="68224" y="0"/>
                  </a:lnTo>
                  <a:lnTo>
                    <a:pt x="0" y="202310"/>
                  </a:lnTo>
                  <a:lnTo>
                    <a:pt x="42379" y="202310"/>
                  </a:lnTo>
                  <a:lnTo>
                    <a:pt x="55994" y="158686"/>
                  </a:lnTo>
                  <a:lnTo>
                    <a:pt x="163070" y="158686"/>
                  </a:lnTo>
                  <a:lnTo>
                    <a:pt x="152379" y="126860"/>
                  </a:lnTo>
                  <a:lnTo>
                    <a:pt x="66001" y="126860"/>
                  </a:lnTo>
                  <a:lnTo>
                    <a:pt x="88506" y="55575"/>
                  </a:lnTo>
                  <a:lnTo>
                    <a:pt x="128434" y="55575"/>
                  </a:lnTo>
                  <a:lnTo>
                    <a:pt x="109766" y="0"/>
                  </a:lnTo>
                  <a:close/>
                </a:path>
                <a:path w="177800" h="202565">
                  <a:moveTo>
                    <a:pt x="163070" y="158686"/>
                  </a:moveTo>
                  <a:lnTo>
                    <a:pt x="121589" y="158686"/>
                  </a:lnTo>
                  <a:lnTo>
                    <a:pt x="135343" y="202310"/>
                  </a:lnTo>
                  <a:lnTo>
                    <a:pt x="177723" y="202310"/>
                  </a:lnTo>
                  <a:lnTo>
                    <a:pt x="163070" y="158686"/>
                  </a:lnTo>
                  <a:close/>
                </a:path>
                <a:path w="177800" h="202565">
                  <a:moveTo>
                    <a:pt x="128434" y="55575"/>
                  </a:moveTo>
                  <a:lnTo>
                    <a:pt x="89344" y="55575"/>
                  </a:lnTo>
                  <a:lnTo>
                    <a:pt x="111721" y="126860"/>
                  </a:lnTo>
                  <a:lnTo>
                    <a:pt x="152379" y="126860"/>
                  </a:lnTo>
                  <a:lnTo>
                    <a:pt x="128434" y="55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166958" y="4885108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409" y="52308"/>
                </a:moveTo>
                <a:lnTo>
                  <a:pt x="88280" y="90178"/>
                </a:lnTo>
                <a:lnTo>
                  <a:pt x="64113" y="103404"/>
                </a:lnTo>
                <a:lnTo>
                  <a:pt x="46700" y="102418"/>
                </a:lnTo>
                <a:lnTo>
                  <a:pt x="10130" y="83065"/>
                </a:lnTo>
                <a:lnTo>
                  <a:pt x="0" y="60494"/>
                </a:lnTo>
                <a:lnTo>
                  <a:pt x="1417" y="43990"/>
                </a:lnTo>
                <a:lnTo>
                  <a:pt x="22846" y="8969"/>
                </a:lnTo>
                <a:lnTo>
                  <a:pt x="47078" y="0"/>
                </a:lnTo>
                <a:lnTo>
                  <a:pt x="62736" y="1706"/>
                </a:lnTo>
                <a:lnTo>
                  <a:pt x="96425" y="24794"/>
                </a:lnTo>
                <a:lnTo>
                  <a:pt x="104409" y="52308"/>
                </a:lnTo>
                <a:close/>
              </a:path>
            </a:pathLst>
          </a:custGeom>
          <a:ln w="450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1546" y="4972564"/>
            <a:ext cx="2454910" cy="0"/>
          </a:xfrm>
          <a:custGeom>
            <a:avLst/>
            <a:gdLst/>
            <a:ahLst/>
            <a:cxnLst/>
            <a:rect l="l" t="t" r="r" b="b"/>
            <a:pathLst>
              <a:path w="2454910">
                <a:moveTo>
                  <a:pt x="0" y="0"/>
                </a:moveTo>
                <a:lnTo>
                  <a:pt x="2454617" y="0"/>
                </a:lnTo>
              </a:path>
            </a:pathLst>
          </a:custGeom>
          <a:ln w="9004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5449" y="4972564"/>
            <a:ext cx="3542665" cy="0"/>
          </a:xfrm>
          <a:custGeom>
            <a:avLst/>
            <a:gdLst/>
            <a:ahLst/>
            <a:cxnLst/>
            <a:rect l="l" t="t" r="r" b="b"/>
            <a:pathLst>
              <a:path w="3542665">
                <a:moveTo>
                  <a:pt x="0" y="0"/>
                </a:moveTo>
                <a:lnTo>
                  <a:pt x="3542474" y="0"/>
                </a:lnTo>
              </a:path>
            </a:pathLst>
          </a:custGeom>
          <a:ln w="9004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61895" y="105210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>
                <a:latin typeface="Helios" panose="020B0504020202020204" pitchFamily="34" charset="0"/>
              </a:rPr>
              <a:t>Как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получить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10" dirty="0">
                <a:latin typeface="Helios" panose="020B0504020202020204" pitchFamily="34" charset="0"/>
              </a:rPr>
              <a:t>вычет</a:t>
            </a:r>
            <a:r>
              <a:rPr spc="-20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по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80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типа</a:t>
            </a:r>
          </a:p>
        </p:txBody>
      </p:sp>
      <p:sp>
        <p:nvSpPr>
          <p:cNvPr id="30" name="object 30"/>
          <p:cNvSpPr/>
          <p:nvPr/>
        </p:nvSpPr>
        <p:spPr>
          <a:xfrm>
            <a:off x="7124554" y="1118529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0"/>
                </a:moveTo>
                <a:lnTo>
                  <a:pt x="0" y="287566"/>
                </a:lnTo>
              </a:path>
            </a:pathLst>
          </a:custGeom>
          <a:ln w="6350">
            <a:solidFill>
              <a:srgbClr val="55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250273" y="1110004"/>
            <a:ext cx="28759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инвесторам с подтвержденным доходом, с которого выплачивается НДФЛ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84386" y="1839324"/>
            <a:ext cx="394398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Подача декларации и пакета </a:t>
            </a:r>
            <a:r>
              <a:rPr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документов*</a:t>
            </a:r>
            <a:endParaRPr lang="en-US" sz="1400" dirty="0" smtClean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к </a:t>
            </a:r>
            <a:r>
              <a:rPr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концу налогового периода в налоговую инспекцию по адресу постоянной регистрации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34056" y="1844124"/>
            <a:ext cx="2557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8120" algn="l"/>
                <a:tab pos="436880" algn="l"/>
              </a:tabLst>
            </a:pPr>
            <a:r>
              <a:rPr sz="1400" dirty="0">
                <a:solidFill>
                  <a:srgbClr val="FEA32F"/>
                </a:solidFill>
                <a:latin typeface="HeliosLight" panose="020B0403020202020204" pitchFamily="34" charset="0"/>
                <a:ea typeface="Roboto Medium" charset="0"/>
                <a:cs typeface="Roboto Medium" charset="0"/>
              </a:rPr>
              <a:t>3 месяца с даты подачи —</a:t>
            </a:r>
            <a:endParaRPr lang="en-US" sz="1400" dirty="0">
              <a:solidFill>
                <a:srgbClr val="FEA32F"/>
              </a:solidFill>
              <a:latin typeface="HeliosLight" panose="020B0403020202020204" pitchFamily="34" charset="0"/>
              <a:ea typeface="Roboto Medium" charset="0"/>
              <a:cs typeface="Roboto Medium" charset="0"/>
            </a:endParaRPr>
          </a:p>
          <a:p>
            <a:pPr marL="12700">
              <a:lnSpc>
                <a:spcPct val="100000"/>
              </a:lnSpc>
              <a:tabLst>
                <a:tab pos="198120" algn="l"/>
                <a:tab pos="436880" algn="l"/>
              </a:tabLst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срок проверки документов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84386" y="3509144"/>
            <a:ext cx="37337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1 месяц — срок, в пределах которого осуществляется возврат (но не ранее окончания проверки документов)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75410" y="3414504"/>
            <a:ext cx="4976690" cy="64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EA32F"/>
                </a:solidFill>
                <a:latin typeface="HeliosLight" panose="020B0403020202020204" pitchFamily="34" charset="0"/>
                <a:ea typeface="PTSansPro-Bold ☞" charset="0"/>
                <a:cs typeface="PTSansPro-Bold ☞" charset="0"/>
              </a:rPr>
              <a:t>12,6%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годовых получает инвестор в пятилетние облигации </a:t>
            </a:r>
            <a:r>
              <a:rPr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федерального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займа (но не ранее окончания проверки документов)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FEA32F"/>
                </a:solidFill>
                <a:latin typeface="HeliosLight" panose="020B0403020202020204" pitchFamily="34" charset="0"/>
                <a:ea typeface="PTSansPro-Bold ☞" charset="0"/>
                <a:cs typeface="PTSansPro-Bold ☞" charset="0"/>
              </a:rPr>
              <a:t>8,2%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средняя ставка по рублевым депозитам на год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84386" y="4280820"/>
            <a:ext cx="27431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до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10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52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10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000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-25" dirty="0" err="1" smtClean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р</a:t>
            </a:r>
            <a:r>
              <a:rPr sz="1800" spc="-10" dirty="0" err="1" smtClean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ублей</a:t>
            </a:r>
            <a:r>
              <a:rPr lang="en-US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200" dirty="0" err="1" smtClean="0"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ежегодно</a:t>
            </a:r>
            <a:endParaRPr sz="1200" dirty="0">
              <a:latin typeface="Helios" panose="020B0504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168749" y="3267521"/>
            <a:ext cx="158115" cy="208915"/>
          </a:xfrm>
          <a:custGeom>
            <a:avLst/>
            <a:gdLst/>
            <a:ahLst/>
            <a:cxnLst/>
            <a:rect l="l" t="t" r="r" b="b"/>
            <a:pathLst>
              <a:path w="158115" h="208914">
                <a:moveTo>
                  <a:pt x="24028" y="0"/>
                </a:moveTo>
                <a:lnTo>
                  <a:pt x="0" y="191769"/>
                </a:lnTo>
                <a:lnTo>
                  <a:pt x="133946" y="208546"/>
                </a:lnTo>
                <a:lnTo>
                  <a:pt x="157975" y="16776"/>
                </a:lnTo>
                <a:lnTo>
                  <a:pt x="24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271673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r>
              <a:rPr lang="en-US" spc="-25" dirty="0" smtClean="0"/>
              <a:t>5</a:t>
            </a:r>
            <a:endParaRPr spc="-25" dirty="0"/>
          </a:p>
        </p:txBody>
      </p:sp>
      <p:sp>
        <p:nvSpPr>
          <p:cNvPr id="114" name="object 33"/>
          <p:cNvSpPr txBox="1"/>
          <p:nvPr/>
        </p:nvSpPr>
        <p:spPr>
          <a:xfrm>
            <a:off x="1384386" y="3171825"/>
            <a:ext cx="39439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Возврат подоходного налога на счет</a:t>
            </a:r>
            <a:endParaRPr sz="1400" dirty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9" y="1787648"/>
            <a:ext cx="698500" cy="67310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3" y="3171122"/>
            <a:ext cx="711200" cy="673100"/>
          </a:xfrm>
          <a:prstGeom prst="rect">
            <a:avLst/>
          </a:prstGeom>
        </p:spPr>
      </p:pic>
      <p:sp>
        <p:nvSpPr>
          <p:cNvPr id="117" name="object 18"/>
          <p:cNvSpPr txBox="1"/>
          <p:nvPr/>
        </p:nvSpPr>
        <p:spPr>
          <a:xfrm>
            <a:off x="1367631" y="4859131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Обязательно: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1167582" y="4922631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1281882" y="5198985"/>
            <a:ext cx="345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Подтвержденный, облагаемый по ставке 13% доход, в году, за который планируется получение вычета</a:t>
            </a:r>
          </a:p>
        </p:txBody>
      </p:sp>
      <p:sp>
        <p:nvSpPr>
          <p:cNvPr id="122" name="object 18"/>
          <p:cNvSpPr txBox="1"/>
          <p:nvPr/>
        </p:nvSpPr>
        <p:spPr>
          <a:xfrm>
            <a:off x="5475411" y="4859131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Особенности: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74304" y="5198985"/>
            <a:ext cx="452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Установлен налог на доход от инвестиций в ценные бумаги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Взимается комиссия брокера за ведение ИИС и при операциях с ценными бумагами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5412778" y="5293279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412778" y="5484050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841" y="1817192"/>
            <a:ext cx="571500" cy="660400"/>
          </a:xfrm>
          <a:prstGeom prst="rect">
            <a:avLst/>
          </a:prstGeom>
        </p:spPr>
      </p:pic>
      <p:sp>
        <p:nvSpPr>
          <p:cNvPr id="127" name="object 119"/>
          <p:cNvSpPr txBox="1"/>
          <p:nvPr/>
        </p:nvSpPr>
        <p:spPr>
          <a:xfrm>
            <a:off x="1299530" y="6841093"/>
            <a:ext cx="80857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*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Список документов: Налоговая декларация (по форме 3-НДФЛ), Подтверждение дохода (по форме 2-НДФЛ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),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Договор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на ведение ИИС и выписка о зачислении средств, Заявление на возврат налога с указанием банковских реквизитов</a:t>
            </a:r>
            <a:endParaRPr sz="1200" dirty="0">
              <a:solidFill>
                <a:schemeClr val="bg1">
                  <a:lumMod val="65000"/>
                </a:schemeClr>
              </a:solidFill>
              <a:latin typeface="Helios" panose="020B0504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28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Группа 34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9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84598" y="5211615"/>
            <a:ext cx="25920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Совокупный доход по операциям ИИС за весь срок действия счета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облагается НДФЛ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6886" y="1038225"/>
            <a:ext cx="565241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>
                <a:latin typeface="Helios" panose="020B0504020202020204" pitchFamily="34" charset="0"/>
              </a:rPr>
              <a:t>Как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получить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10" dirty="0">
                <a:latin typeface="Helios" panose="020B0504020202020204" pitchFamily="34" charset="0"/>
              </a:rPr>
              <a:t>вычет</a:t>
            </a:r>
            <a:r>
              <a:rPr spc="-20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по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80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типа</a:t>
            </a:r>
          </a:p>
        </p:txBody>
      </p:sp>
      <p:sp>
        <p:nvSpPr>
          <p:cNvPr id="13" name="object 13"/>
          <p:cNvSpPr/>
          <p:nvPr/>
        </p:nvSpPr>
        <p:spPr>
          <a:xfrm>
            <a:off x="6946900" y="1032417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6350">
            <a:solidFill>
              <a:srgbClr val="55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/>
          <p:cNvGrpSpPr/>
          <p:nvPr/>
        </p:nvGrpSpPr>
        <p:grpSpPr>
          <a:xfrm>
            <a:off x="6194597" y="1075904"/>
            <a:ext cx="332105" cy="332105"/>
            <a:chOff x="5423879" y="1052270"/>
            <a:chExt cx="332105" cy="332105"/>
          </a:xfrm>
        </p:grpSpPr>
        <p:sp>
          <p:nvSpPr>
            <p:cNvPr id="11" name="object 11"/>
            <p:cNvSpPr/>
            <p:nvPr/>
          </p:nvSpPr>
          <p:spPr>
            <a:xfrm>
              <a:off x="5423879" y="1052270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5">
                  <a:moveTo>
                    <a:pt x="166035" y="0"/>
                  </a:moveTo>
                  <a:lnTo>
                    <a:pt x="127455" y="4515"/>
                  </a:lnTo>
                  <a:lnTo>
                    <a:pt x="88537" y="19259"/>
                  </a:lnTo>
                  <a:lnTo>
                    <a:pt x="54984" y="42971"/>
                  </a:lnTo>
                  <a:lnTo>
                    <a:pt x="28207" y="74334"/>
                  </a:lnTo>
                  <a:lnTo>
                    <a:pt x="9616" y="112033"/>
                  </a:lnTo>
                  <a:lnTo>
                    <a:pt x="622" y="154752"/>
                  </a:lnTo>
                  <a:lnTo>
                    <a:pt x="0" y="169879"/>
                  </a:lnTo>
                  <a:lnTo>
                    <a:pt x="909" y="183929"/>
                  </a:lnTo>
                  <a:lnTo>
                    <a:pt x="10420" y="223836"/>
                  </a:lnTo>
                  <a:lnTo>
                    <a:pt x="29335" y="259364"/>
                  </a:lnTo>
                  <a:lnTo>
                    <a:pt x="56660" y="289212"/>
                  </a:lnTo>
                  <a:lnTo>
                    <a:pt x="91405" y="312075"/>
                  </a:lnTo>
                  <a:lnTo>
                    <a:pt x="132575" y="326653"/>
                  </a:lnTo>
                  <a:lnTo>
                    <a:pt x="179179" y="331642"/>
                  </a:lnTo>
                  <a:lnTo>
                    <a:pt x="193264" y="329926"/>
                  </a:lnTo>
                  <a:lnTo>
                    <a:pt x="233101" y="317920"/>
                  </a:lnTo>
                  <a:lnTo>
                    <a:pt x="267845" y="296750"/>
                  </a:lnTo>
                  <a:lnTo>
                    <a:pt x="296473" y="267436"/>
                  </a:lnTo>
                  <a:lnTo>
                    <a:pt x="317500" y="231225"/>
                  </a:lnTo>
                  <a:lnTo>
                    <a:pt x="329560" y="189308"/>
                  </a:lnTo>
                  <a:lnTo>
                    <a:pt x="331943" y="158781"/>
                  </a:lnTo>
                  <a:lnTo>
                    <a:pt x="330676" y="144233"/>
                  </a:lnTo>
                  <a:lnTo>
                    <a:pt x="319752" y="103118"/>
                  </a:lnTo>
                  <a:lnTo>
                    <a:pt x="299274" y="66931"/>
                  </a:lnTo>
                  <a:lnTo>
                    <a:pt x="270701" y="37132"/>
                  </a:lnTo>
                  <a:lnTo>
                    <a:pt x="235494" y="15180"/>
                  </a:lnTo>
                  <a:lnTo>
                    <a:pt x="195111" y="2537"/>
                  </a:lnTo>
                  <a:lnTo>
                    <a:pt x="166035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27699" y="1122670"/>
              <a:ext cx="143510" cy="191770"/>
            </a:xfrm>
            <a:custGeom>
              <a:avLst/>
              <a:gdLst/>
              <a:ahLst/>
              <a:cxnLst/>
              <a:rect l="l" t="t" r="r" b="b"/>
              <a:pathLst>
                <a:path w="143510" h="191769">
                  <a:moveTo>
                    <a:pt x="62687" y="0"/>
                  </a:moveTo>
                  <a:lnTo>
                    <a:pt x="0" y="0"/>
                  </a:lnTo>
                  <a:lnTo>
                    <a:pt x="0" y="191363"/>
                  </a:lnTo>
                  <a:lnTo>
                    <a:pt x="78526" y="191295"/>
                  </a:lnTo>
                  <a:lnTo>
                    <a:pt x="116618" y="182652"/>
                  </a:lnTo>
                  <a:lnTo>
                    <a:pt x="137247" y="161925"/>
                  </a:lnTo>
                  <a:lnTo>
                    <a:pt x="38379" y="161925"/>
                  </a:lnTo>
                  <a:lnTo>
                    <a:pt x="38379" y="106718"/>
                  </a:lnTo>
                  <a:lnTo>
                    <a:pt x="133680" y="106718"/>
                  </a:lnTo>
                  <a:lnTo>
                    <a:pt x="132358" y="104529"/>
                  </a:lnTo>
                  <a:lnTo>
                    <a:pt x="122433" y="95951"/>
                  </a:lnTo>
                  <a:lnTo>
                    <a:pt x="111936" y="89575"/>
                  </a:lnTo>
                  <a:lnTo>
                    <a:pt x="121348" y="82620"/>
                  </a:lnTo>
                  <a:lnTo>
                    <a:pt x="123211" y="80175"/>
                  </a:lnTo>
                  <a:lnTo>
                    <a:pt x="38379" y="80175"/>
                  </a:lnTo>
                  <a:lnTo>
                    <a:pt x="38379" y="29565"/>
                  </a:lnTo>
                  <a:lnTo>
                    <a:pt x="129049" y="29565"/>
                  </a:lnTo>
                  <a:lnTo>
                    <a:pt x="123418" y="20805"/>
                  </a:lnTo>
                  <a:lnTo>
                    <a:pt x="112868" y="11543"/>
                  </a:lnTo>
                  <a:lnTo>
                    <a:pt x="102761" y="6490"/>
                  </a:lnTo>
                  <a:lnTo>
                    <a:pt x="91029" y="2883"/>
                  </a:lnTo>
                  <a:lnTo>
                    <a:pt x="77671" y="720"/>
                  </a:lnTo>
                  <a:lnTo>
                    <a:pt x="62687" y="0"/>
                  </a:lnTo>
                  <a:close/>
                </a:path>
                <a:path w="143510" h="191769">
                  <a:moveTo>
                    <a:pt x="133680" y="106718"/>
                  </a:moveTo>
                  <a:lnTo>
                    <a:pt x="84200" y="106718"/>
                  </a:lnTo>
                  <a:lnTo>
                    <a:pt x="92125" y="109220"/>
                  </a:lnTo>
                  <a:lnTo>
                    <a:pt x="102654" y="119202"/>
                  </a:lnTo>
                  <a:lnTo>
                    <a:pt x="105282" y="126352"/>
                  </a:lnTo>
                  <a:lnTo>
                    <a:pt x="105282" y="144310"/>
                  </a:lnTo>
                  <a:lnTo>
                    <a:pt x="102603" y="150863"/>
                  </a:lnTo>
                  <a:lnTo>
                    <a:pt x="91922" y="159702"/>
                  </a:lnTo>
                  <a:lnTo>
                    <a:pt x="84162" y="161925"/>
                  </a:lnTo>
                  <a:lnTo>
                    <a:pt x="137247" y="161925"/>
                  </a:lnTo>
                  <a:lnTo>
                    <a:pt x="139193" y="158137"/>
                  </a:lnTo>
                  <a:lnTo>
                    <a:pt x="142235" y="144976"/>
                  </a:lnTo>
                  <a:lnTo>
                    <a:pt x="143010" y="128280"/>
                  </a:lnTo>
                  <a:lnTo>
                    <a:pt x="139595" y="116509"/>
                  </a:lnTo>
                  <a:lnTo>
                    <a:pt x="133680" y="106718"/>
                  </a:lnTo>
                  <a:close/>
                </a:path>
                <a:path w="143510" h="191769">
                  <a:moveTo>
                    <a:pt x="129049" y="29565"/>
                  </a:moveTo>
                  <a:lnTo>
                    <a:pt x="38379" y="29565"/>
                  </a:lnTo>
                  <a:lnTo>
                    <a:pt x="63078" y="29566"/>
                  </a:lnTo>
                  <a:lnTo>
                    <a:pt x="77350" y="31182"/>
                  </a:lnTo>
                  <a:lnTo>
                    <a:pt x="87604" y="35877"/>
                  </a:lnTo>
                  <a:lnTo>
                    <a:pt x="93167" y="40081"/>
                  </a:lnTo>
                  <a:lnTo>
                    <a:pt x="95948" y="46609"/>
                  </a:lnTo>
                  <a:lnTo>
                    <a:pt x="95948" y="63525"/>
                  </a:lnTo>
                  <a:lnTo>
                    <a:pt x="93179" y="69659"/>
                  </a:lnTo>
                  <a:lnTo>
                    <a:pt x="82143" y="78066"/>
                  </a:lnTo>
                  <a:lnTo>
                    <a:pt x="74256" y="80175"/>
                  </a:lnTo>
                  <a:lnTo>
                    <a:pt x="123211" y="80175"/>
                  </a:lnTo>
                  <a:lnTo>
                    <a:pt x="130291" y="70880"/>
                  </a:lnTo>
                  <a:lnTo>
                    <a:pt x="133180" y="60081"/>
                  </a:lnTo>
                  <a:lnTo>
                    <a:pt x="133735" y="43712"/>
                  </a:lnTo>
                  <a:lnTo>
                    <a:pt x="130267" y="31459"/>
                  </a:lnTo>
                  <a:lnTo>
                    <a:pt x="129049" y="29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84598" y="3096084"/>
            <a:ext cx="247630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Заработная плата не обязательна для получения вычета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02598" y="3096237"/>
            <a:ext cx="38447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Взимается комиссия брокера за ведение ИИС и при операциях с ценными бумагами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302672" y="5211615"/>
            <a:ext cx="21551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Отсутствует ограничение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максимальной сумме выплат</a:t>
            </a:r>
          </a:p>
        </p:txBody>
      </p:sp>
      <p:sp>
        <p:nvSpPr>
          <p:cNvPr id="64" name="object 64"/>
          <p:cNvSpPr/>
          <p:nvPr/>
        </p:nvSpPr>
        <p:spPr>
          <a:xfrm>
            <a:off x="10271676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0062195" y="6926775"/>
            <a:ext cx="20383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dirty="0" smtClean="0">
                <a:latin typeface="Century"/>
                <a:cs typeface="Century"/>
              </a:rPr>
              <a:t>6</a:t>
            </a:r>
            <a:endParaRPr sz="1300" dirty="0">
              <a:latin typeface="Century"/>
              <a:cs typeface="Century"/>
            </a:endParaRPr>
          </a:p>
        </p:txBody>
      </p:sp>
      <p:sp>
        <p:nvSpPr>
          <p:cNvPr id="80" name="object 31"/>
          <p:cNvSpPr txBox="1"/>
          <p:nvPr/>
        </p:nvSpPr>
        <p:spPr>
          <a:xfrm>
            <a:off x="7112394" y="1038225"/>
            <a:ext cx="320182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инвесторам, планирующим долгосрочные вложения или не имеющим доходов, облагаемых налогом по ставке 13%</a:t>
            </a:r>
          </a:p>
        </p:txBody>
      </p:sp>
      <p:sp>
        <p:nvSpPr>
          <p:cNvPr id="81" name="object 33"/>
          <p:cNvSpPr txBox="1"/>
          <p:nvPr/>
        </p:nvSpPr>
        <p:spPr>
          <a:xfrm>
            <a:off x="1384386" y="1839324"/>
            <a:ext cx="477846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Получить в налоговой инспекции справку об отсутствии налоговых вычетов на взносы, предоставить справку брокеру через 3 года после открытия ИИС</a:t>
            </a:r>
            <a:endParaRPr sz="1400" dirty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82" name="object 33"/>
          <p:cNvSpPr txBox="1"/>
          <p:nvPr/>
        </p:nvSpPr>
        <p:spPr>
          <a:xfrm>
            <a:off x="1384386" y="4504116"/>
            <a:ext cx="45875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Возврат подоходного налога на счет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3" y="1842410"/>
            <a:ext cx="266700" cy="2667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53" y="4467225"/>
            <a:ext cx="266700" cy="2667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953" y="2834818"/>
            <a:ext cx="723900" cy="7747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947" y="2834818"/>
            <a:ext cx="723900" cy="8763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953" y="4964481"/>
            <a:ext cx="723900" cy="8636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7197" y="5104181"/>
            <a:ext cx="787400" cy="723900"/>
          </a:xfrm>
          <a:prstGeom prst="rect">
            <a:avLst/>
          </a:prstGeom>
        </p:spPr>
      </p:pic>
      <p:sp>
        <p:nvSpPr>
          <p:cNvPr id="90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Группа 23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5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Helios" panose="020B0504020202020204" pitchFamily="34" charset="0"/>
              </a:rPr>
              <a:t>Важно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30" dirty="0">
                <a:latin typeface="Helios" panose="020B0504020202020204" pitchFamily="34" charset="0"/>
              </a:rPr>
              <a:t>помнить</a:t>
            </a:r>
          </a:p>
        </p:txBody>
      </p:sp>
      <p:sp>
        <p:nvSpPr>
          <p:cNvPr id="6" name="object 6"/>
          <p:cNvSpPr/>
          <p:nvPr/>
        </p:nvSpPr>
        <p:spPr>
          <a:xfrm>
            <a:off x="3802428" y="3211591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613384" y="613384"/>
                </a:move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6386" y="3216689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0" y="613384"/>
                </a:moveTo>
                <a:lnTo>
                  <a:pt x="613397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1327" y="3005010"/>
            <a:ext cx="1270" cy="508000"/>
          </a:xfrm>
          <a:custGeom>
            <a:avLst/>
            <a:gdLst/>
            <a:ahLst/>
            <a:cxnLst/>
            <a:rect l="l" t="t" r="r" b="b"/>
            <a:pathLst>
              <a:path w="1270" h="508000">
                <a:moveTo>
                  <a:pt x="0" y="507847"/>
                </a:moveTo>
                <a:lnTo>
                  <a:pt x="1104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7322" y="5442927"/>
            <a:ext cx="1270" cy="508000"/>
          </a:xfrm>
          <a:custGeom>
            <a:avLst/>
            <a:gdLst/>
            <a:ahLst/>
            <a:cxnLst/>
            <a:rect l="l" t="t" r="r" b="b"/>
            <a:pathLst>
              <a:path w="1270" h="508000">
                <a:moveTo>
                  <a:pt x="0" y="507847"/>
                </a:moveTo>
                <a:lnTo>
                  <a:pt x="1104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8435" y="5149689"/>
            <a:ext cx="607695" cy="607695"/>
          </a:xfrm>
          <a:custGeom>
            <a:avLst/>
            <a:gdLst/>
            <a:ahLst/>
            <a:cxnLst/>
            <a:rect l="l" t="t" r="r" b="b"/>
            <a:pathLst>
              <a:path w="607695" h="607695">
                <a:moveTo>
                  <a:pt x="607377" y="0"/>
                </a:moveTo>
                <a:lnTo>
                  <a:pt x="0" y="607377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6386" y="5144591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0"/>
                </a:moveTo>
                <a:lnTo>
                  <a:pt x="608723" y="608723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5255" y="448605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14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2461" y="448605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14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271678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82727" y="4401147"/>
            <a:ext cx="142875" cy="154305"/>
          </a:xfrm>
          <a:custGeom>
            <a:avLst/>
            <a:gdLst/>
            <a:ahLst/>
            <a:cxnLst/>
            <a:rect l="l" t="t" r="r" b="b"/>
            <a:pathLst>
              <a:path w="142875" h="154304">
                <a:moveTo>
                  <a:pt x="0" y="153860"/>
                </a:moveTo>
                <a:lnTo>
                  <a:pt x="142887" y="153860"/>
                </a:lnTo>
                <a:lnTo>
                  <a:pt x="142887" y="0"/>
                </a:lnTo>
                <a:lnTo>
                  <a:pt x="0" y="0"/>
                </a:lnTo>
                <a:lnTo>
                  <a:pt x="0" y="15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82733" y="459348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8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15720" y="4434108"/>
            <a:ext cx="297180" cy="88265"/>
          </a:xfrm>
          <a:custGeom>
            <a:avLst/>
            <a:gdLst/>
            <a:ahLst/>
            <a:cxnLst/>
            <a:rect l="l" t="t" r="r" b="b"/>
            <a:pathLst>
              <a:path w="297179" h="88264">
                <a:moveTo>
                  <a:pt x="254863" y="0"/>
                </a:moveTo>
                <a:lnTo>
                  <a:pt x="32314" y="1094"/>
                </a:lnTo>
                <a:lnTo>
                  <a:pt x="2443" y="27738"/>
                </a:lnTo>
                <a:lnTo>
                  <a:pt x="0" y="41871"/>
                </a:lnTo>
                <a:lnTo>
                  <a:pt x="1092" y="55603"/>
                </a:lnTo>
                <a:lnTo>
                  <a:pt x="6492" y="68465"/>
                </a:lnTo>
                <a:lnTo>
                  <a:pt x="15655" y="78707"/>
                </a:lnTo>
                <a:lnTo>
                  <a:pt x="27731" y="85476"/>
                </a:lnTo>
                <a:lnTo>
                  <a:pt x="41871" y="87922"/>
                </a:lnTo>
                <a:lnTo>
                  <a:pt x="254863" y="87922"/>
                </a:lnTo>
                <a:lnTo>
                  <a:pt x="294288" y="60191"/>
                </a:lnTo>
                <a:lnTo>
                  <a:pt x="296735" y="46062"/>
                </a:lnTo>
                <a:lnTo>
                  <a:pt x="295640" y="32318"/>
                </a:lnTo>
                <a:lnTo>
                  <a:pt x="290232" y="19454"/>
                </a:lnTo>
                <a:lnTo>
                  <a:pt x="281066" y="9213"/>
                </a:lnTo>
                <a:lnTo>
                  <a:pt x="268992" y="2444"/>
                </a:lnTo>
                <a:lnTo>
                  <a:pt x="254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925614" y="4401147"/>
            <a:ext cx="77470" cy="154305"/>
          </a:xfrm>
          <a:custGeom>
            <a:avLst/>
            <a:gdLst/>
            <a:ahLst/>
            <a:cxnLst/>
            <a:rect l="l" t="t" r="r" b="b"/>
            <a:pathLst>
              <a:path w="77470" h="154304">
                <a:moveTo>
                  <a:pt x="0" y="153860"/>
                </a:moveTo>
                <a:lnTo>
                  <a:pt x="76936" y="153860"/>
                </a:lnTo>
                <a:lnTo>
                  <a:pt x="76936" y="0"/>
                </a:lnTo>
                <a:lnTo>
                  <a:pt x="0" y="0"/>
                </a:lnTo>
                <a:lnTo>
                  <a:pt x="0" y="15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79409" y="4537038"/>
            <a:ext cx="130810" cy="130175"/>
          </a:xfrm>
          <a:custGeom>
            <a:avLst/>
            <a:gdLst/>
            <a:ahLst/>
            <a:cxnLst/>
            <a:rect l="l" t="t" r="r" b="b"/>
            <a:pathLst>
              <a:path w="130809" h="130175">
                <a:moveTo>
                  <a:pt x="55113" y="0"/>
                </a:moveTo>
                <a:lnTo>
                  <a:pt x="20114" y="17909"/>
                </a:lnTo>
                <a:lnTo>
                  <a:pt x="1288" y="55761"/>
                </a:lnTo>
                <a:lnTo>
                  <a:pt x="0" y="71887"/>
                </a:lnTo>
                <a:lnTo>
                  <a:pt x="3004" y="85384"/>
                </a:lnTo>
                <a:lnTo>
                  <a:pt x="27282" y="117349"/>
                </a:lnTo>
                <a:lnTo>
                  <a:pt x="69004" y="129819"/>
                </a:lnTo>
                <a:lnTo>
                  <a:pt x="83164" y="127366"/>
                </a:lnTo>
                <a:lnTo>
                  <a:pt x="116921" y="104181"/>
                </a:lnTo>
                <a:lnTo>
                  <a:pt x="130267" y="64603"/>
                </a:lnTo>
                <a:lnTo>
                  <a:pt x="129191" y="52802"/>
                </a:lnTo>
                <a:lnTo>
                  <a:pt x="110498" y="19030"/>
                </a:lnTo>
                <a:lnTo>
                  <a:pt x="71760" y="1120"/>
                </a:lnTo>
                <a:lnTo>
                  <a:pt x="55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4264016" y="1755812"/>
            <a:ext cx="182107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945" marR="5080" indent="-4368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Можно иметь только один ИИС</a:t>
            </a:r>
          </a:p>
        </p:txBody>
      </p:sp>
      <p:sp>
        <p:nvSpPr>
          <p:cNvPr id="210" name="object 210"/>
          <p:cNvSpPr txBox="1"/>
          <p:nvPr/>
        </p:nvSpPr>
        <p:spPr>
          <a:xfrm>
            <a:off x="4169890" y="6806581"/>
            <a:ext cx="209347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7665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не можете частично изъять деньги</a:t>
            </a:r>
          </a:p>
        </p:txBody>
      </p:sp>
      <p:sp>
        <p:nvSpPr>
          <p:cNvPr id="211" name="object 211"/>
          <p:cNvSpPr txBox="1"/>
          <p:nvPr/>
        </p:nvSpPr>
        <p:spPr>
          <a:xfrm>
            <a:off x="10059038" y="6926775"/>
            <a:ext cx="20383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dirty="0" smtClean="0">
                <a:latin typeface="Century"/>
                <a:cs typeface="Century"/>
              </a:rPr>
              <a:t>7</a:t>
            </a:r>
            <a:endParaRPr sz="1300" dirty="0">
              <a:latin typeface="Century"/>
              <a:cs typeface="Century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362886" y="2828123"/>
            <a:ext cx="17755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Вносить на ИИС можно только рубли</a:t>
            </a:r>
          </a:p>
        </p:txBody>
      </p:sp>
      <p:sp>
        <p:nvSpPr>
          <p:cNvPr id="206" name="object 206"/>
          <p:cNvSpPr txBox="1"/>
          <p:nvPr/>
        </p:nvSpPr>
        <p:spPr>
          <a:xfrm>
            <a:off x="7166112" y="5861071"/>
            <a:ext cx="30153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Средства на ИИС не застрахованы</a:t>
            </a:r>
          </a:p>
        </p:txBody>
      </p:sp>
      <p:sp>
        <p:nvSpPr>
          <p:cNvPr id="207" name="object 207"/>
          <p:cNvSpPr txBox="1"/>
          <p:nvPr/>
        </p:nvSpPr>
        <p:spPr>
          <a:xfrm>
            <a:off x="7604430" y="4137000"/>
            <a:ext cx="23097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должны платить налоги на доход в России, чтобы получить льготы</a:t>
            </a:r>
          </a:p>
        </p:txBody>
      </p:sp>
      <p:sp>
        <p:nvSpPr>
          <p:cNvPr id="208" name="object 208"/>
          <p:cNvSpPr txBox="1"/>
          <p:nvPr/>
        </p:nvSpPr>
        <p:spPr>
          <a:xfrm>
            <a:off x="7166112" y="2795979"/>
            <a:ext cx="260018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Нужно инвестировать деньги на срок не меньше чем 3 года</a:t>
            </a:r>
          </a:p>
        </p:txBody>
      </p:sp>
      <p:sp>
        <p:nvSpPr>
          <p:cNvPr id="209" name="object 209"/>
          <p:cNvSpPr txBox="1"/>
          <p:nvPr/>
        </p:nvSpPr>
        <p:spPr>
          <a:xfrm>
            <a:off x="581412" y="5665138"/>
            <a:ext cx="253580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0110" algn="r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Налоговый вычет предоставляется на сумму, не превышающую 400 000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₽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214" name="object 209"/>
          <p:cNvSpPr txBox="1"/>
          <p:nvPr/>
        </p:nvSpPr>
        <p:spPr>
          <a:xfrm>
            <a:off x="168248" y="4137001"/>
            <a:ext cx="25293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 ИИС можно</a:t>
            </a:r>
          </a:p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внести максимум</a:t>
            </a:r>
          </a:p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1 000 000 ₽ в год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216" name="object 15"/>
          <p:cNvSpPr/>
          <p:nvPr/>
        </p:nvSpPr>
        <p:spPr>
          <a:xfrm>
            <a:off x="4264389" y="3611009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60" h="1750060">
                <a:moveTo>
                  <a:pt x="1750072" y="875042"/>
                </a:moveTo>
                <a:lnTo>
                  <a:pt x="1747171" y="946809"/>
                </a:lnTo>
                <a:lnTo>
                  <a:pt x="1738619" y="1016978"/>
                </a:lnTo>
                <a:lnTo>
                  <a:pt x="1724641" y="1085324"/>
                </a:lnTo>
                <a:lnTo>
                  <a:pt x="1705462" y="1151622"/>
                </a:lnTo>
                <a:lnTo>
                  <a:pt x="1681307" y="1215646"/>
                </a:lnTo>
                <a:lnTo>
                  <a:pt x="1652402" y="1277172"/>
                </a:lnTo>
                <a:lnTo>
                  <a:pt x="1618971" y="1335974"/>
                </a:lnTo>
                <a:lnTo>
                  <a:pt x="1581241" y="1391827"/>
                </a:lnTo>
                <a:lnTo>
                  <a:pt x="1539435" y="1444505"/>
                </a:lnTo>
                <a:lnTo>
                  <a:pt x="1493780" y="1493785"/>
                </a:lnTo>
                <a:lnTo>
                  <a:pt x="1444500" y="1539439"/>
                </a:lnTo>
                <a:lnTo>
                  <a:pt x="1391821" y="1581244"/>
                </a:lnTo>
                <a:lnTo>
                  <a:pt x="1335968" y="1618974"/>
                </a:lnTo>
                <a:lnTo>
                  <a:pt x="1277167" y="1652404"/>
                </a:lnTo>
                <a:lnTo>
                  <a:pt x="1215641" y="1681309"/>
                </a:lnTo>
                <a:lnTo>
                  <a:pt x="1151617" y="1705463"/>
                </a:lnTo>
                <a:lnTo>
                  <a:pt x="1085320" y="1724642"/>
                </a:lnTo>
                <a:lnTo>
                  <a:pt x="1016975" y="1738620"/>
                </a:lnTo>
                <a:lnTo>
                  <a:pt x="946808" y="1747172"/>
                </a:lnTo>
                <a:lnTo>
                  <a:pt x="875042" y="1750072"/>
                </a:lnTo>
                <a:lnTo>
                  <a:pt x="803275" y="1747172"/>
                </a:lnTo>
                <a:lnTo>
                  <a:pt x="733106" y="1738620"/>
                </a:lnTo>
                <a:lnTo>
                  <a:pt x="664759" y="1724642"/>
                </a:lnTo>
                <a:lnTo>
                  <a:pt x="598461" y="1705463"/>
                </a:lnTo>
                <a:lnTo>
                  <a:pt x="534436" y="1681309"/>
                </a:lnTo>
                <a:lnTo>
                  <a:pt x="472910" y="1652404"/>
                </a:lnTo>
                <a:lnTo>
                  <a:pt x="414107" y="1618974"/>
                </a:lnTo>
                <a:lnTo>
                  <a:pt x="358253" y="1581244"/>
                </a:lnTo>
                <a:lnTo>
                  <a:pt x="305574" y="1539439"/>
                </a:lnTo>
                <a:lnTo>
                  <a:pt x="256293" y="1493785"/>
                </a:lnTo>
                <a:lnTo>
                  <a:pt x="210638" y="1444505"/>
                </a:lnTo>
                <a:lnTo>
                  <a:pt x="168832" y="1391827"/>
                </a:lnTo>
                <a:lnTo>
                  <a:pt x="131101" y="1335974"/>
                </a:lnTo>
                <a:lnTo>
                  <a:pt x="97670" y="1277172"/>
                </a:lnTo>
                <a:lnTo>
                  <a:pt x="68765" y="1215646"/>
                </a:lnTo>
                <a:lnTo>
                  <a:pt x="44610" y="1151622"/>
                </a:lnTo>
                <a:lnTo>
                  <a:pt x="25431" y="1085324"/>
                </a:lnTo>
                <a:lnTo>
                  <a:pt x="11452" y="1016978"/>
                </a:lnTo>
                <a:lnTo>
                  <a:pt x="2900" y="946809"/>
                </a:lnTo>
                <a:lnTo>
                  <a:pt x="0" y="875042"/>
                </a:lnTo>
                <a:lnTo>
                  <a:pt x="2900" y="803275"/>
                </a:lnTo>
                <a:lnTo>
                  <a:pt x="11452" y="733106"/>
                </a:lnTo>
                <a:lnTo>
                  <a:pt x="25431" y="664759"/>
                </a:lnTo>
                <a:lnTo>
                  <a:pt x="44610" y="598461"/>
                </a:lnTo>
                <a:lnTo>
                  <a:pt x="68765" y="534436"/>
                </a:lnTo>
                <a:lnTo>
                  <a:pt x="97670" y="472910"/>
                </a:lnTo>
                <a:lnTo>
                  <a:pt x="131101" y="414107"/>
                </a:lnTo>
                <a:lnTo>
                  <a:pt x="168832" y="358253"/>
                </a:lnTo>
                <a:lnTo>
                  <a:pt x="210638" y="305574"/>
                </a:lnTo>
                <a:lnTo>
                  <a:pt x="256293" y="256293"/>
                </a:lnTo>
                <a:lnTo>
                  <a:pt x="305574" y="210638"/>
                </a:lnTo>
                <a:lnTo>
                  <a:pt x="358253" y="168832"/>
                </a:lnTo>
                <a:lnTo>
                  <a:pt x="414107" y="131101"/>
                </a:lnTo>
                <a:lnTo>
                  <a:pt x="472910" y="97670"/>
                </a:lnTo>
                <a:lnTo>
                  <a:pt x="534436" y="68765"/>
                </a:lnTo>
                <a:lnTo>
                  <a:pt x="598461" y="44610"/>
                </a:lnTo>
                <a:lnTo>
                  <a:pt x="664759" y="25431"/>
                </a:lnTo>
                <a:lnTo>
                  <a:pt x="733106" y="11452"/>
                </a:lnTo>
                <a:lnTo>
                  <a:pt x="803275" y="2900"/>
                </a:lnTo>
                <a:lnTo>
                  <a:pt x="875042" y="0"/>
                </a:lnTo>
                <a:lnTo>
                  <a:pt x="946808" y="2900"/>
                </a:lnTo>
                <a:lnTo>
                  <a:pt x="1016975" y="11452"/>
                </a:lnTo>
                <a:lnTo>
                  <a:pt x="1085320" y="25431"/>
                </a:lnTo>
                <a:lnTo>
                  <a:pt x="1151617" y="44610"/>
                </a:lnTo>
                <a:lnTo>
                  <a:pt x="1215641" y="68765"/>
                </a:lnTo>
                <a:lnTo>
                  <a:pt x="1277167" y="97670"/>
                </a:lnTo>
                <a:lnTo>
                  <a:pt x="1335968" y="131101"/>
                </a:lnTo>
                <a:lnTo>
                  <a:pt x="1391821" y="168832"/>
                </a:lnTo>
                <a:lnTo>
                  <a:pt x="1444500" y="210638"/>
                </a:lnTo>
                <a:lnTo>
                  <a:pt x="1493780" y="256293"/>
                </a:lnTo>
                <a:lnTo>
                  <a:pt x="1539435" y="305574"/>
                </a:lnTo>
                <a:lnTo>
                  <a:pt x="1581241" y="358253"/>
                </a:lnTo>
                <a:lnTo>
                  <a:pt x="1618971" y="414107"/>
                </a:lnTo>
                <a:lnTo>
                  <a:pt x="1652402" y="472910"/>
                </a:lnTo>
                <a:lnTo>
                  <a:pt x="1681307" y="534436"/>
                </a:lnTo>
                <a:lnTo>
                  <a:pt x="1705462" y="598461"/>
                </a:lnTo>
                <a:lnTo>
                  <a:pt x="1724641" y="664759"/>
                </a:lnTo>
                <a:lnTo>
                  <a:pt x="1738619" y="733106"/>
                </a:lnTo>
                <a:lnTo>
                  <a:pt x="1747171" y="803275"/>
                </a:lnTo>
                <a:lnTo>
                  <a:pt x="1750072" y="875042"/>
                </a:lnTo>
                <a:close/>
              </a:path>
            </a:pathLst>
          </a:custGeom>
          <a:ln w="1270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6"/>
          <p:cNvSpPr/>
          <p:nvPr/>
        </p:nvSpPr>
        <p:spPr>
          <a:xfrm>
            <a:off x="4336712" y="3683329"/>
            <a:ext cx="1605915" cy="1605915"/>
          </a:xfrm>
          <a:custGeom>
            <a:avLst/>
            <a:gdLst/>
            <a:ahLst/>
            <a:cxnLst/>
            <a:rect l="l" t="t" r="r" b="b"/>
            <a:pathLst>
              <a:path w="1605914" h="1605914">
                <a:moveTo>
                  <a:pt x="1605419" y="802716"/>
                </a:moveTo>
                <a:lnTo>
                  <a:pt x="1602758" y="868551"/>
                </a:lnTo>
                <a:lnTo>
                  <a:pt x="1594913" y="932921"/>
                </a:lnTo>
                <a:lnTo>
                  <a:pt x="1582090" y="995619"/>
                </a:lnTo>
                <a:lnTo>
                  <a:pt x="1564497" y="1056438"/>
                </a:lnTo>
                <a:lnTo>
                  <a:pt x="1542338" y="1115171"/>
                </a:lnTo>
                <a:lnTo>
                  <a:pt x="1515822" y="1171612"/>
                </a:lnTo>
                <a:lnTo>
                  <a:pt x="1485155" y="1225554"/>
                </a:lnTo>
                <a:lnTo>
                  <a:pt x="1450543" y="1276791"/>
                </a:lnTo>
                <a:lnTo>
                  <a:pt x="1412192" y="1325116"/>
                </a:lnTo>
                <a:lnTo>
                  <a:pt x="1370310" y="1370323"/>
                </a:lnTo>
                <a:lnTo>
                  <a:pt x="1325104" y="1412205"/>
                </a:lnTo>
                <a:lnTo>
                  <a:pt x="1276778" y="1450555"/>
                </a:lnTo>
                <a:lnTo>
                  <a:pt x="1225541" y="1485167"/>
                </a:lnTo>
                <a:lnTo>
                  <a:pt x="1171599" y="1515835"/>
                </a:lnTo>
                <a:lnTo>
                  <a:pt x="1115158" y="1542351"/>
                </a:lnTo>
                <a:lnTo>
                  <a:pt x="1056425" y="1564509"/>
                </a:lnTo>
                <a:lnTo>
                  <a:pt x="995606" y="1582103"/>
                </a:lnTo>
                <a:lnTo>
                  <a:pt x="932909" y="1594926"/>
                </a:lnTo>
                <a:lnTo>
                  <a:pt x="868539" y="1602771"/>
                </a:lnTo>
                <a:lnTo>
                  <a:pt x="802703" y="1605432"/>
                </a:lnTo>
                <a:lnTo>
                  <a:pt x="736869" y="1602771"/>
                </a:lnTo>
                <a:lnTo>
                  <a:pt x="672501" y="1594926"/>
                </a:lnTo>
                <a:lnTo>
                  <a:pt x="609805" y="1582103"/>
                </a:lnTo>
                <a:lnTo>
                  <a:pt x="548987" y="1564509"/>
                </a:lnTo>
                <a:lnTo>
                  <a:pt x="490255" y="1542351"/>
                </a:lnTo>
                <a:lnTo>
                  <a:pt x="433815" y="1515835"/>
                </a:lnTo>
                <a:lnTo>
                  <a:pt x="379874" y="1485167"/>
                </a:lnTo>
                <a:lnTo>
                  <a:pt x="328638" y="1450555"/>
                </a:lnTo>
                <a:lnTo>
                  <a:pt x="280313" y="1412205"/>
                </a:lnTo>
                <a:lnTo>
                  <a:pt x="235107" y="1370323"/>
                </a:lnTo>
                <a:lnTo>
                  <a:pt x="193225" y="1325116"/>
                </a:lnTo>
                <a:lnTo>
                  <a:pt x="154875" y="1276791"/>
                </a:lnTo>
                <a:lnTo>
                  <a:pt x="120263" y="1225554"/>
                </a:lnTo>
                <a:lnTo>
                  <a:pt x="89596" y="1171612"/>
                </a:lnTo>
                <a:lnTo>
                  <a:pt x="63080" y="1115171"/>
                </a:lnTo>
                <a:lnTo>
                  <a:pt x="40922" y="1056438"/>
                </a:lnTo>
                <a:lnTo>
                  <a:pt x="23328" y="995619"/>
                </a:lnTo>
                <a:lnTo>
                  <a:pt x="10506" y="932921"/>
                </a:lnTo>
                <a:lnTo>
                  <a:pt x="2660" y="868551"/>
                </a:lnTo>
                <a:lnTo>
                  <a:pt x="0" y="802716"/>
                </a:lnTo>
                <a:lnTo>
                  <a:pt x="2661" y="736882"/>
                </a:lnTo>
                <a:lnTo>
                  <a:pt x="10506" y="672513"/>
                </a:lnTo>
                <a:lnTo>
                  <a:pt x="23329" y="609817"/>
                </a:lnTo>
                <a:lnTo>
                  <a:pt x="40923" y="548999"/>
                </a:lnTo>
                <a:lnTo>
                  <a:pt x="63082" y="490266"/>
                </a:lnTo>
                <a:lnTo>
                  <a:pt x="89599" y="433825"/>
                </a:lnTo>
                <a:lnTo>
                  <a:pt x="120267" y="379883"/>
                </a:lnTo>
                <a:lnTo>
                  <a:pt x="154880" y="328646"/>
                </a:lnTo>
                <a:lnTo>
                  <a:pt x="193231" y="280320"/>
                </a:lnTo>
                <a:lnTo>
                  <a:pt x="235113" y="235113"/>
                </a:lnTo>
                <a:lnTo>
                  <a:pt x="280320" y="193231"/>
                </a:lnTo>
                <a:lnTo>
                  <a:pt x="328646" y="154880"/>
                </a:lnTo>
                <a:lnTo>
                  <a:pt x="379883" y="120267"/>
                </a:lnTo>
                <a:lnTo>
                  <a:pt x="433825" y="89599"/>
                </a:lnTo>
                <a:lnTo>
                  <a:pt x="490266" y="63082"/>
                </a:lnTo>
                <a:lnTo>
                  <a:pt x="548999" y="40923"/>
                </a:lnTo>
                <a:lnTo>
                  <a:pt x="609817" y="23329"/>
                </a:lnTo>
                <a:lnTo>
                  <a:pt x="672513" y="10506"/>
                </a:lnTo>
                <a:lnTo>
                  <a:pt x="736882" y="2661"/>
                </a:lnTo>
                <a:lnTo>
                  <a:pt x="802716" y="0"/>
                </a:lnTo>
                <a:lnTo>
                  <a:pt x="868550" y="2661"/>
                </a:lnTo>
                <a:lnTo>
                  <a:pt x="932918" y="10506"/>
                </a:lnTo>
                <a:lnTo>
                  <a:pt x="995615" y="23329"/>
                </a:lnTo>
                <a:lnTo>
                  <a:pt x="1056433" y="40923"/>
                </a:lnTo>
                <a:lnTo>
                  <a:pt x="1115165" y="63082"/>
                </a:lnTo>
                <a:lnTo>
                  <a:pt x="1171606" y="89599"/>
                </a:lnTo>
                <a:lnTo>
                  <a:pt x="1225548" y="120267"/>
                </a:lnTo>
                <a:lnTo>
                  <a:pt x="1276785" y="154880"/>
                </a:lnTo>
                <a:lnTo>
                  <a:pt x="1325110" y="193231"/>
                </a:lnTo>
                <a:lnTo>
                  <a:pt x="1370317" y="235113"/>
                </a:lnTo>
                <a:lnTo>
                  <a:pt x="1412199" y="280320"/>
                </a:lnTo>
                <a:lnTo>
                  <a:pt x="1450549" y="328646"/>
                </a:lnTo>
                <a:lnTo>
                  <a:pt x="1485161" y="379883"/>
                </a:lnTo>
                <a:lnTo>
                  <a:pt x="1515828" y="433825"/>
                </a:lnTo>
                <a:lnTo>
                  <a:pt x="1542344" y="490266"/>
                </a:lnTo>
                <a:lnTo>
                  <a:pt x="1564502" y="548999"/>
                </a:lnTo>
                <a:lnTo>
                  <a:pt x="1582095" y="609817"/>
                </a:lnTo>
                <a:lnTo>
                  <a:pt x="1594916" y="672513"/>
                </a:lnTo>
                <a:lnTo>
                  <a:pt x="1602760" y="736882"/>
                </a:lnTo>
                <a:lnTo>
                  <a:pt x="1605419" y="802716"/>
                </a:lnTo>
                <a:close/>
              </a:path>
            </a:pathLst>
          </a:custGeom>
          <a:ln w="12699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8" name="Рисунок 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02" y="4022590"/>
            <a:ext cx="876300" cy="901700"/>
          </a:xfrm>
          <a:prstGeom prst="rect">
            <a:avLst/>
          </a:prstGeom>
        </p:spPr>
      </p:pic>
      <p:pic>
        <p:nvPicPr>
          <p:cNvPr id="219" name="Рисунок 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230" y="2666079"/>
            <a:ext cx="774700" cy="774700"/>
          </a:xfrm>
          <a:prstGeom prst="rect">
            <a:avLst/>
          </a:prstGeom>
        </p:spPr>
      </p:pic>
      <p:pic>
        <p:nvPicPr>
          <p:cNvPr id="220" name="Рисунок 2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612" y="2278729"/>
            <a:ext cx="774700" cy="774700"/>
          </a:xfrm>
          <a:prstGeom prst="rect">
            <a:avLst/>
          </a:prstGeom>
        </p:spPr>
      </p:pic>
      <p:pic>
        <p:nvPicPr>
          <p:cNvPr id="221" name="Рисунок 2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814" y="2665434"/>
            <a:ext cx="774700" cy="774700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879" y="4082730"/>
            <a:ext cx="774700" cy="774700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474" y="5582652"/>
            <a:ext cx="774700" cy="774700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099" y="5950927"/>
            <a:ext cx="774700" cy="774700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0608" y="5581443"/>
            <a:ext cx="774700" cy="774700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993" y="4082730"/>
            <a:ext cx="774700" cy="774700"/>
          </a:xfrm>
          <a:prstGeom prst="rect">
            <a:avLst/>
          </a:prstGeom>
        </p:spPr>
      </p:pic>
      <p:sp>
        <p:nvSpPr>
          <p:cNvPr id="227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Группа 4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47132" y="1676236"/>
            <a:ext cx="0" cy="3305810"/>
          </a:xfrm>
          <a:custGeom>
            <a:avLst/>
            <a:gdLst/>
            <a:ahLst/>
            <a:cxnLst/>
            <a:rect l="l" t="t" r="r" b="b"/>
            <a:pathLst>
              <a:path h="3305810">
                <a:moveTo>
                  <a:pt x="0" y="0"/>
                </a:moveTo>
                <a:lnTo>
                  <a:pt x="0" y="3305733"/>
                </a:lnTo>
              </a:path>
            </a:pathLst>
          </a:custGeom>
          <a:ln w="12598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6084" y="2272735"/>
            <a:ext cx="33019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Физические лица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или</a:t>
            </a:r>
            <a:r>
              <a:rPr lang="en-US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индивидуальные </a:t>
            </a:r>
            <a:endParaRPr lang="en-US" sz="1400" dirty="0" smtClean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предприниматели </a:t>
            </a:r>
            <a:r>
              <a:rPr lang="en-US" sz="1400" dirty="0" smtClean="0">
                <a:latin typeface="PTSansPro-Demi ☞" charset="0"/>
                <a:ea typeface="PTSansPro-Demi ☞" charset="0"/>
                <a:cs typeface="PTSansPro-Demi ☞" charset="0"/>
              </a:rPr>
              <a:t>–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налоговые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резиденты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РФ,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имеющие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декларируемый доход</a:t>
            </a:r>
          </a:p>
        </p:txBody>
      </p:sp>
      <p:sp>
        <p:nvSpPr>
          <p:cNvPr id="7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285415" y="2497091"/>
            <a:ext cx="37014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Возможные виды дохода</a:t>
            </a:r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:</a:t>
            </a:r>
            <a:endParaRPr sz="1400" dirty="0">
              <a:latin typeface="Helios" panose="020B0504020202020204" pitchFamily="34" charset="0"/>
              <a:cs typeface="Century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44888" y="3719086"/>
            <a:ext cx="243684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Пенсионеры, </a:t>
            </a:r>
          </a:p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получающие пенсию в НПФ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944888" y="4926742"/>
            <a:ext cx="233501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Госслужащие министерств </a:t>
            </a:r>
          </a:p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ведомств</a:t>
            </a:r>
            <a:endParaRPr lang="en-US" sz="1400" dirty="0" smtClean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Имеют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право только на ИИС 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доверительному 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управлению</a:t>
            </a:r>
            <a:endParaRPr sz="1200" dirty="0">
              <a:latin typeface="HeliosLight" panose="020B0403020202020204" pitchFamily="34" charset="0"/>
              <a:cs typeface="Century"/>
            </a:endParaRPr>
          </a:p>
        </p:txBody>
      </p:sp>
      <p:sp>
        <p:nvSpPr>
          <p:cNvPr id="62" name="object 62"/>
          <p:cNvSpPr/>
          <p:nvPr/>
        </p:nvSpPr>
        <p:spPr>
          <a:xfrm flipV="1">
            <a:off x="5423303" y="2612732"/>
            <a:ext cx="684993" cy="45719"/>
          </a:xfrm>
          <a:custGeom>
            <a:avLst/>
            <a:gdLst/>
            <a:ahLst/>
            <a:cxnLst/>
            <a:rect l="l" t="t" r="r" b="b"/>
            <a:pathLst>
              <a:path w="909320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13077" y="2290301"/>
            <a:ext cx="109855" cy="846455"/>
          </a:xfrm>
          <a:custGeom>
            <a:avLst/>
            <a:gdLst/>
            <a:ahLst/>
            <a:cxnLst/>
            <a:rect l="l" t="t" r="r" b="b"/>
            <a:pathLst>
              <a:path w="109854" h="846455">
                <a:moveTo>
                  <a:pt x="0" y="0"/>
                </a:moveTo>
                <a:lnTo>
                  <a:pt x="53911" y="0"/>
                </a:lnTo>
                <a:lnTo>
                  <a:pt x="58305" y="0"/>
                </a:lnTo>
                <a:lnTo>
                  <a:pt x="61874" y="3276"/>
                </a:lnTo>
                <a:lnTo>
                  <a:pt x="61874" y="7315"/>
                </a:lnTo>
                <a:lnTo>
                  <a:pt x="61874" y="262318"/>
                </a:lnTo>
                <a:lnTo>
                  <a:pt x="62511" y="275562"/>
                </a:lnTo>
                <a:lnTo>
                  <a:pt x="71770" y="313580"/>
                </a:lnTo>
                <a:lnTo>
                  <a:pt x="91249" y="347342"/>
                </a:lnTo>
                <a:lnTo>
                  <a:pt x="109407" y="366415"/>
                </a:lnTo>
                <a:lnTo>
                  <a:pt x="100339" y="375849"/>
                </a:lnTo>
                <a:lnTo>
                  <a:pt x="78282" y="408009"/>
                </a:lnTo>
                <a:lnTo>
                  <a:pt x="65082" y="444588"/>
                </a:lnTo>
                <a:lnTo>
                  <a:pt x="61874" y="839050"/>
                </a:lnTo>
                <a:lnTo>
                  <a:pt x="61874" y="843089"/>
                </a:lnTo>
                <a:lnTo>
                  <a:pt x="58305" y="846366"/>
                </a:lnTo>
                <a:lnTo>
                  <a:pt x="53911" y="846366"/>
                </a:lnTo>
                <a:lnTo>
                  <a:pt x="0" y="846366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71673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lang="en-US" spc="-25" dirty="0" smtClean="0"/>
              <a:t>8</a:t>
            </a:r>
            <a:endParaRPr spc="-25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961596"/>
            <a:ext cx="381000" cy="2159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50" y="3584780"/>
            <a:ext cx="317500" cy="2794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700" y="4266743"/>
            <a:ext cx="457200" cy="2286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5043004"/>
            <a:ext cx="254000" cy="3302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200038" y="2870208"/>
            <a:ext cx="33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Заработная плата и иные начисления 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трудовому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договору</a:t>
            </a:r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00038" y="3525710"/>
            <a:ext cx="417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Доход от сдачи квартир в аренду (по договору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аренды квартиры, иных помещений)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00038" y="4149973"/>
            <a:ext cx="3872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Предпринимательская деятельность при условии применения общей системы налогообложения (ОСН)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00038" y="5043004"/>
            <a:ext cx="432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Доходы от деятельности на финансовом рынке</a:t>
            </a:r>
          </a:p>
        </p:txBody>
      </p:sp>
      <p:sp>
        <p:nvSpPr>
          <p:cNvPr id="92" name="object 52"/>
          <p:cNvSpPr txBox="1"/>
          <p:nvPr/>
        </p:nvSpPr>
        <p:spPr>
          <a:xfrm>
            <a:off x="581411" y="1048117"/>
            <a:ext cx="70512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Кто может получать налоговый вычет?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sp>
        <p:nvSpPr>
          <p:cNvPr id="26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10" y="2238074"/>
            <a:ext cx="838200" cy="1282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10" y="3541696"/>
            <a:ext cx="838200" cy="1282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63" y="4851791"/>
            <a:ext cx="838200" cy="11811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9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5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/>
          <p:cNvSpPr/>
          <p:nvPr/>
        </p:nvSpPr>
        <p:spPr>
          <a:xfrm>
            <a:off x="5557023" y="4907653"/>
            <a:ext cx="109855" cy="537210"/>
          </a:xfrm>
          <a:custGeom>
            <a:avLst/>
            <a:gdLst/>
            <a:ahLst/>
            <a:cxnLst/>
            <a:rect l="l" t="t" r="r" b="b"/>
            <a:pathLst>
              <a:path w="109854" h="537210">
                <a:moveTo>
                  <a:pt x="0" y="0"/>
                </a:moveTo>
                <a:lnTo>
                  <a:pt x="53911" y="0"/>
                </a:lnTo>
                <a:lnTo>
                  <a:pt x="58305" y="0"/>
                </a:lnTo>
                <a:lnTo>
                  <a:pt x="61887" y="3276"/>
                </a:lnTo>
                <a:lnTo>
                  <a:pt x="61887" y="7302"/>
                </a:lnTo>
                <a:lnTo>
                  <a:pt x="61887" y="149059"/>
                </a:lnTo>
                <a:lnTo>
                  <a:pt x="62524" y="162304"/>
                </a:lnTo>
                <a:lnTo>
                  <a:pt x="71778" y="200328"/>
                </a:lnTo>
                <a:lnTo>
                  <a:pt x="91254" y="234092"/>
                </a:lnTo>
                <a:lnTo>
                  <a:pt x="109411" y="253161"/>
                </a:lnTo>
                <a:lnTo>
                  <a:pt x="100342" y="262600"/>
                </a:lnTo>
                <a:lnTo>
                  <a:pt x="78288" y="294761"/>
                </a:lnTo>
                <a:lnTo>
                  <a:pt x="65094" y="331335"/>
                </a:lnTo>
                <a:lnTo>
                  <a:pt x="61887" y="529323"/>
                </a:lnTo>
                <a:lnTo>
                  <a:pt x="61887" y="533349"/>
                </a:lnTo>
                <a:lnTo>
                  <a:pt x="58305" y="536625"/>
                </a:lnTo>
                <a:lnTo>
                  <a:pt x="53911" y="536625"/>
                </a:lnTo>
                <a:lnTo>
                  <a:pt x="0" y="536625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71674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lang="en-US" spc="-25" dirty="0" smtClean="0"/>
              <a:t>9</a:t>
            </a:r>
            <a:endParaRPr spc="-25" dirty="0"/>
          </a:p>
        </p:txBody>
      </p:sp>
      <p:sp>
        <p:nvSpPr>
          <p:cNvPr id="69" name="object 52"/>
          <p:cNvSpPr txBox="1"/>
          <p:nvPr/>
        </p:nvSpPr>
        <p:spPr>
          <a:xfrm>
            <a:off x="581411" y="1048117"/>
            <a:ext cx="87276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 smtClean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Есть ли ограничения на активы для инвестиций?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611" y="2868448"/>
            <a:ext cx="495300" cy="1905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611" y="3088777"/>
            <a:ext cx="495300" cy="1905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611" y="3554935"/>
            <a:ext cx="495300" cy="1905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399044" y="3494938"/>
            <a:ext cx="432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Вносить средства на счет </a:t>
            </a:r>
            <a:r>
              <a:rPr lang="ru-RU" sz="14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форекс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-дилера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99044" y="2804821"/>
            <a:ext cx="432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Покупать ценные бумаги иностранного эмитента,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допущенного к торгам на российской бирже</a:t>
            </a:r>
          </a:p>
        </p:txBody>
      </p:sp>
      <p:sp>
        <p:nvSpPr>
          <p:cNvPr id="83" name="object 6"/>
          <p:cNvSpPr txBox="1"/>
          <p:nvPr/>
        </p:nvSpPr>
        <p:spPr>
          <a:xfrm>
            <a:off x="1927138" y="2215086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Запрещено: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85" name="object 6"/>
          <p:cNvSpPr txBox="1"/>
          <p:nvPr/>
        </p:nvSpPr>
        <p:spPr>
          <a:xfrm>
            <a:off x="1927138" y="4436019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PTSansPro-Demi ☞" charset="0"/>
                <a:ea typeface="PTSansPro-Demi ☞" charset="0"/>
                <a:cs typeface="PTSansPro-Demi ☞" charset="0"/>
              </a:rPr>
              <a:t>Ограничено: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39" y="1987167"/>
            <a:ext cx="774700" cy="7874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00" y="4255475"/>
            <a:ext cx="774700" cy="825500"/>
          </a:xfrm>
          <a:prstGeom prst="rect">
            <a:avLst/>
          </a:prstGeom>
        </p:spPr>
      </p:pic>
      <p:sp>
        <p:nvSpPr>
          <p:cNvPr id="92" name="object 54"/>
          <p:cNvSpPr txBox="1"/>
          <p:nvPr/>
        </p:nvSpPr>
        <p:spPr>
          <a:xfrm>
            <a:off x="1927138" y="4960815"/>
            <a:ext cx="35181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15%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суммы денежных средств на ИИС на момент их размещения </a:t>
            </a:r>
            <a:endParaRPr sz="1400" dirty="0">
              <a:latin typeface="HeliosLight" panose="020B0403020202020204" pitchFamily="34" charset="0"/>
              <a:cs typeface="Century"/>
            </a:endParaRPr>
          </a:p>
        </p:txBody>
      </p:sp>
      <p:sp>
        <p:nvSpPr>
          <p:cNvPr id="94" name="object 54"/>
          <p:cNvSpPr txBox="1"/>
          <p:nvPr/>
        </p:nvSpPr>
        <p:spPr>
          <a:xfrm>
            <a:off x="5956300" y="4960814"/>
            <a:ext cx="29422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Italic ☞" charset="0"/>
                <a:cs typeface="PTSansPro-Italic ☞" charset="0"/>
              </a:rPr>
              <a:t>максимальный вклад 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Italic ☞" charset="0"/>
                <a:cs typeface="PTSansPro-Italic ☞" charset="0"/>
              </a:rPr>
              <a:t>в кредитные организации </a:t>
            </a:r>
          </a:p>
        </p:txBody>
      </p:sp>
      <p:sp>
        <p:nvSpPr>
          <p:cNvPr id="20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Группа 2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7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975</Words>
  <Application>Microsoft Office PowerPoint</Application>
  <PresentationFormat>Произвольный</PresentationFormat>
  <Paragraphs>178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Calibri</vt:lpstr>
      <vt:lpstr>Century</vt:lpstr>
      <vt:lpstr>Helios</vt:lpstr>
      <vt:lpstr>HeliosLight</vt:lpstr>
      <vt:lpstr>PT Sans Pro</vt:lpstr>
      <vt:lpstr>PTSansPro-Bold ☞</vt:lpstr>
      <vt:lpstr>PTSansPro-Demi ☞</vt:lpstr>
      <vt:lpstr>PTSansPro-DemiItalic ☞</vt:lpstr>
      <vt:lpstr>PTSansPro-Italic ☞</vt:lpstr>
      <vt:lpstr>PTSansPro-Light ☞</vt:lpstr>
      <vt:lpstr>PTSansPro-LightItalic ☞</vt:lpstr>
      <vt:lpstr>Roboto Light</vt:lpstr>
      <vt:lpstr>Roboto Medium</vt:lpstr>
      <vt:lpstr>Office Theme</vt:lpstr>
      <vt:lpstr>Презентация PowerPoint</vt:lpstr>
      <vt:lpstr>Что такое индивидуальный инвестиционный счет (ИИС)</vt:lpstr>
      <vt:lpstr>Какие типы ИИС бывают</vt:lpstr>
      <vt:lpstr>Где открыть ИИС</vt:lpstr>
      <vt:lpstr>Как получить вычет по ИИС типа</vt:lpstr>
      <vt:lpstr>Как получить вычет по ИИС типа</vt:lpstr>
      <vt:lpstr>Важно помнить</vt:lpstr>
      <vt:lpstr>Презентация PowerPoint</vt:lpstr>
      <vt:lpstr>Презентация PowerPoint</vt:lpstr>
      <vt:lpstr>Презентация PowerPoint</vt:lpstr>
      <vt:lpstr>Общие вопросы</vt:lpstr>
      <vt:lpstr>Проверка «дубликатов» ИИС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Centrobank_OL</dc:title>
  <dc:creator>Иванов Михаил Евгеньевич</dc:creator>
  <cp:lastModifiedBy>Грачева Анна Михайловна</cp:lastModifiedBy>
  <cp:revision>69</cp:revision>
  <cp:lastPrinted>2020-09-02T11:20:23Z</cp:lastPrinted>
  <dcterms:created xsi:type="dcterms:W3CDTF">2017-12-13T15:41:54Z</dcterms:created>
  <dcterms:modified xsi:type="dcterms:W3CDTF">2021-11-24T07:26:15Z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LastSaved">
    <vt:filetime>2017-12-13T00:00:00Z</vt:filetime>
  </property>
</Properties>
</file>